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9" r:id="rId5"/>
    <p:sldId id="290" r:id="rId6"/>
    <p:sldId id="298" r:id="rId7"/>
    <p:sldId id="299" r:id="rId8"/>
    <p:sldId id="300" r:id="rId9"/>
    <p:sldId id="301" r:id="rId10"/>
    <p:sldId id="291" r:id="rId11"/>
    <p:sldId id="302" r:id="rId12"/>
    <p:sldId id="303" r:id="rId13"/>
    <p:sldId id="304" r:id="rId14"/>
    <p:sldId id="305" r:id="rId15"/>
    <p:sldId id="258" r:id="rId16"/>
    <p:sldId id="292" r:id="rId17"/>
    <p:sldId id="306" r:id="rId18"/>
    <p:sldId id="308" r:id="rId19"/>
    <p:sldId id="309" r:id="rId20"/>
    <p:sldId id="310" r:id="rId21"/>
    <p:sldId id="293" r:id="rId22"/>
    <p:sldId id="311" r:id="rId23"/>
    <p:sldId id="312" r:id="rId24"/>
    <p:sldId id="315" r:id="rId25"/>
    <p:sldId id="313" r:id="rId26"/>
    <p:sldId id="294" r:id="rId27"/>
    <p:sldId id="314" r:id="rId28"/>
    <p:sldId id="316" r:id="rId29"/>
    <p:sldId id="317" r:id="rId30"/>
    <p:sldId id="318" r:id="rId31"/>
    <p:sldId id="295" r:id="rId32"/>
    <p:sldId id="319" r:id="rId33"/>
    <p:sldId id="320" r:id="rId34"/>
    <p:sldId id="321" r:id="rId35"/>
    <p:sldId id="322" r:id="rId36"/>
    <p:sldId id="29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66FF99"/>
    <a:srgbClr val="990099"/>
    <a:srgbClr val="006600"/>
    <a:srgbClr val="00B050"/>
    <a:srgbClr val="92D050"/>
    <a:srgbClr val="60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9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9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0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4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2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0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2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7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1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43184-6CFB-4961-96B3-7192214C5C1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1" y="4260715"/>
            <a:ext cx="12192000" cy="2597285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60801" y="4057790"/>
            <a:ext cx="4495800" cy="394922"/>
          </a:xfrm>
          <a:solidFill>
            <a:srgbClr val="92D050"/>
          </a:solidFill>
        </p:spPr>
        <p:txBody>
          <a:bodyPr>
            <a:normAutofit/>
          </a:bodyPr>
          <a:lstStyle/>
          <a:p>
            <a:pPr algn="dist"/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Game Programmer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471334" y="4395916"/>
            <a:ext cx="5249334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포트폴리오 개요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80843" y="5764170"/>
            <a:ext cx="1530457" cy="542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김장한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556270" y="5591374"/>
            <a:ext cx="2983030" cy="445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010. 5309. 6725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556271" y="5954698"/>
            <a:ext cx="2798880" cy="33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4C2BDF-1541-4A4A-854F-09A272E8A887}"/>
              </a:ext>
            </a:extLst>
          </p:cNvPr>
          <p:cNvSpPr/>
          <p:nvPr/>
        </p:nvSpPr>
        <p:spPr>
          <a:xfrm>
            <a:off x="108794" y="107950"/>
            <a:ext cx="11974412" cy="66421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859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3013502"/>
            <a:ext cx="782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sz="4800" spc="0" dirty="0">
                <a:solidFill>
                  <a:srgbClr val="FF0000"/>
                </a:solidFill>
              </a:rPr>
              <a:t>Path to Yggdrasil</a:t>
            </a:r>
            <a:endParaRPr lang="ko-KR" altLang="en-US" sz="4800" spc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83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4467545" y="1391410"/>
            <a:ext cx="7208611" cy="4086158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이름</a:t>
            </a:r>
            <a:r>
              <a:rPr lang="en-US" altLang="ko-KR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Path To Yggdrasil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</a:t>
            </a:r>
            <a:r>
              <a:rPr lang="ko-KR" altLang="en-US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장르</a:t>
            </a:r>
            <a:r>
              <a:rPr lang="en-US" altLang="ko-KR" sz="1200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보스러쉬</a:t>
            </a:r>
            <a:r>
              <a:rPr lang="ko-KR" altLang="en-US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액션 게임</a:t>
            </a:r>
            <a:endParaRPr lang="en-US" altLang="ko-KR" sz="1200" dirty="0" smtClean="0">
              <a:solidFill>
                <a:schemeClr val="bg1"/>
              </a:solidFill>
              <a:latin typeface="에스코어"/>
              <a:ea typeface="Adobe 고딕 Std B" panose="020B0800000000000000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2022.04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 2022.11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830114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Path To Yggdrasil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클라이언트 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전담인력으로 참여하여 기획자분들의 제시한 작업들을 완성하였습니다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메인메뉴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 및 맵 선택창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 게임 스킬 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몬스터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플레이어스텟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UI(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체력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스테미나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피격수치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 작업을 하였습니다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algn="l">
              <a:lnSpc>
                <a:spcPct val="100000"/>
              </a:lnSpc>
              <a:buClr>
                <a:srgbClr val="92D050"/>
              </a:buClr>
            </a:pPr>
            <a:endParaRPr lang="en-US" altLang="ko-KR" sz="11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467546" y="1391410"/>
            <a:ext cx="7208611" cy="4093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696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850592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Path To Yggdrasil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1123405" y="3681097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기본적인 </a:t>
            </a:r>
            <a:r>
              <a:rPr lang="ko-KR" altLang="en-US" dirty="0" err="1" smtClean="0">
                <a:solidFill>
                  <a:schemeClr val="tx1"/>
                </a:solidFill>
              </a:rPr>
              <a:t>메인메뉴</a:t>
            </a:r>
            <a:r>
              <a:rPr lang="ko-KR" altLang="en-US" dirty="0" smtClean="0">
                <a:solidFill>
                  <a:schemeClr val="tx1"/>
                </a:solidFill>
              </a:rPr>
              <a:t> 화면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1123405" y="5559014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캐릭터와 </a:t>
            </a:r>
            <a:r>
              <a:rPr lang="ko-KR" altLang="en-US" dirty="0" err="1" smtClean="0">
                <a:solidFill>
                  <a:schemeClr val="tx1"/>
                </a:solidFill>
              </a:rPr>
              <a:t>맵을</a:t>
            </a:r>
            <a:r>
              <a:rPr lang="ko-KR" altLang="en-US" dirty="0" smtClean="0">
                <a:solidFill>
                  <a:schemeClr val="tx1"/>
                </a:solidFill>
              </a:rPr>
              <a:t> 선택 할 수 있도록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1119411" y="1858419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메인 화면 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&amp; 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캐릭터 및 맵 선택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4830484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스킬 및 </a:t>
            </a:r>
            <a:r>
              <a:rPr lang="ko-KR" altLang="en-US" sz="1500" spc="-150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스텟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DA37333B-7413-44E1-A1EA-3498A1BE2629}"/>
              </a:ext>
            </a:extLst>
          </p:cNvPr>
          <p:cNvSpPr txBox="1">
            <a:spLocks/>
          </p:cNvSpPr>
          <p:nvPr/>
        </p:nvSpPr>
        <p:spPr>
          <a:xfrm>
            <a:off x="4834478" y="3680241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인게임의</a:t>
            </a:r>
            <a:r>
              <a:rPr lang="ko-KR" altLang="en-US" dirty="0" smtClean="0">
                <a:solidFill>
                  <a:schemeClr val="tx1"/>
                </a:solidFill>
              </a:rPr>
              <a:t> 플레이어 및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보스 </a:t>
            </a:r>
            <a:r>
              <a:rPr lang="ko-KR" altLang="en-US" dirty="0" err="1" smtClean="0">
                <a:solidFill>
                  <a:schemeClr val="tx1"/>
                </a:solidFill>
              </a:rPr>
              <a:t>스텟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체력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스테미나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</a:rPr>
              <a:t>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4834478" y="5558158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스킬 </a:t>
            </a:r>
            <a:r>
              <a:rPr lang="en-US" altLang="ko-KR" dirty="0" smtClean="0">
                <a:solidFill>
                  <a:schemeClr val="tx1"/>
                </a:solidFill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</a:rPr>
              <a:t>및 </a:t>
            </a:r>
            <a:r>
              <a:rPr lang="ko-KR" altLang="en-US" dirty="0" err="1" smtClean="0">
                <a:solidFill>
                  <a:schemeClr val="tx1"/>
                </a:solidFill>
              </a:rPr>
              <a:t>쿨타임</a:t>
            </a:r>
            <a:r>
              <a:rPr lang="ko-KR" altLang="en-US" dirty="0" smtClean="0">
                <a:solidFill>
                  <a:schemeClr val="tx1"/>
                </a:solidFill>
              </a:rPr>
              <a:t>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85590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피격 관련 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8563073" y="3680241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보스를 피격했을 경우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데미지</a:t>
            </a:r>
            <a:r>
              <a:rPr lang="ko-KR" altLang="en-US" dirty="0" smtClean="0">
                <a:solidFill>
                  <a:schemeClr val="tx1"/>
                </a:solidFill>
              </a:rPr>
              <a:t> 표시</a:t>
            </a:r>
            <a:r>
              <a:rPr lang="en-US" altLang="ko-KR" dirty="0" smtClean="0">
                <a:solidFill>
                  <a:schemeClr val="tx1"/>
                </a:solidFill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</a:rPr>
              <a:t>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86BC6BA7-DD8A-4CD9-B6E4-E85FB38A7B49}"/>
              </a:ext>
            </a:extLst>
          </p:cNvPr>
          <p:cNvSpPr txBox="1">
            <a:spLocks/>
          </p:cNvSpPr>
          <p:nvPr/>
        </p:nvSpPr>
        <p:spPr>
          <a:xfrm>
            <a:off x="8563073" y="5558158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플레이어가 </a:t>
            </a:r>
            <a:r>
              <a:rPr lang="ko-KR" altLang="en-US" dirty="0" err="1" smtClean="0">
                <a:solidFill>
                  <a:schemeClr val="tx1"/>
                </a:solidFill>
              </a:rPr>
              <a:t>피격당했을시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플레이어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데미지</a:t>
            </a:r>
            <a:r>
              <a:rPr lang="ko-KR" altLang="en-US" dirty="0" smtClean="0">
                <a:solidFill>
                  <a:schemeClr val="tx1"/>
                </a:solidFill>
              </a:rPr>
              <a:t> 표시 </a:t>
            </a:r>
            <a:r>
              <a:rPr lang="en-US" altLang="ko-KR" dirty="0" smtClean="0">
                <a:solidFill>
                  <a:schemeClr val="tx1"/>
                </a:solidFill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</a:rPr>
              <a:t>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1119211" y="2258752"/>
            <a:ext cx="2554559" cy="142214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11" y="4175244"/>
            <a:ext cx="2554559" cy="13829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9327" t="36206" r="40740" b="33074"/>
          <a:stretch/>
        </p:blipFill>
        <p:spPr>
          <a:xfrm>
            <a:off x="4830277" y="4174388"/>
            <a:ext cx="2558562" cy="13769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7353" t="10699" r="28347" b="32668"/>
          <a:stretch/>
        </p:blipFill>
        <p:spPr>
          <a:xfrm>
            <a:off x="4821156" y="2296471"/>
            <a:ext cx="2567683" cy="13827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877" y="4176320"/>
            <a:ext cx="2558755" cy="138183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546" y="2289483"/>
            <a:ext cx="2568085" cy="138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9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429" y="876656"/>
            <a:ext cx="4605392" cy="24013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32" y="3278703"/>
            <a:ext cx="3657183" cy="3084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29" y="3277284"/>
            <a:ext cx="3551428" cy="30787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32116"/>
          <a:stretch/>
        </p:blipFill>
        <p:spPr>
          <a:xfrm>
            <a:off x="8002288" y="875946"/>
            <a:ext cx="3658327" cy="2393795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393700"/>
            <a:ext cx="3756125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Path To Yggdrasil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상세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7B73B-8777-4752-96BF-C3F86C5005E3}"/>
              </a:ext>
            </a:extLst>
          </p:cNvPr>
          <p:cNvSpPr/>
          <p:nvPr/>
        </p:nvSpPr>
        <p:spPr>
          <a:xfrm>
            <a:off x="4467546" y="876656"/>
            <a:ext cx="7208611" cy="55155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DE7814B-BC52-4648-934E-CF870074852C}"/>
              </a:ext>
            </a:extLst>
          </p:cNvPr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사용시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쿨타임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표시되는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사용하면 해당 스킬의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쿨타임과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눌렀을 때부터의 시간을 계산해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화면에 표시되도록 작업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보스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스텟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표시되는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en-US" altLang="ko-KR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bossfsm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클래스에 있는 보스 정보들을 가져와 텍스트로 보이도록 작업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</a:t>
            </a:r>
            <a:r>
              <a:rPr lang="ko-KR" altLang="en-US" sz="11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맵 선택하는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클릭한 버튼에 따라 다른 스테이지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씬을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불러오도록 작업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피격당했을시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실행되는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데미지를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받았을때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데미지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텍스트 오브젝트를 생성하고 플레이어의 위치에 출력되도록 작업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7763924" y="875236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1</a:t>
            </a:r>
            <a:endParaRPr lang="ko-KR" altLang="en-US" sz="16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C94C8F-0947-4980-8E9B-1CD06DFF5A3F}"/>
              </a:ext>
            </a:extLst>
          </p:cNvPr>
          <p:cNvSpPr txBox="1"/>
          <p:nvPr/>
        </p:nvSpPr>
        <p:spPr>
          <a:xfrm>
            <a:off x="11405224" y="847377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820D18-673F-4C36-BF1C-87754E04215B}"/>
              </a:ext>
            </a:extLst>
          </p:cNvPr>
          <p:cNvSpPr txBox="1"/>
          <p:nvPr/>
        </p:nvSpPr>
        <p:spPr>
          <a:xfrm>
            <a:off x="7763923" y="3234544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820D18-673F-4C36-BF1C-87754E04215B}"/>
              </a:ext>
            </a:extLst>
          </p:cNvPr>
          <p:cNvSpPr txBox="1"/>
          <p:nvPr/>
        </p:nvSpPr>
        <p:spPr>
          <a:xfrm>
            <a:off x="11405224" y="3234544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4</a:t>
            </a:r>
            <a:endParaRPr lang="ko-KR" altLang="en-US" sz="16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341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393700"/>
            <a:ext cx="3794609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Path To Yggdrasil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FEF93-C563-43CA-8B8A-FC808BD3114D}"/>
              </a:ext>
            </a:extLst>
          </p:cNvPr>
          <p:cNvSpPr txBox="1">
            <a:spLocks/>
          </p:cNvSpPr>
          <p:nvPr/>
        </p:nvSpPr>
        <p:spPr>
          <a:xfrm>
            <a:off x="4021667" y="1592094"/>
            <a:ext cx="7357533" cy="4749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171450" indent="-171450">
              <a:lnSpc>
                <a:spcPct val="100000"/>
              </a:lnSpc>
              <a:spcBef>
                <a:spcPct val="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10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200" dirty="0" smtClean="0">
                <a:solidFill>
                  <a:srgbClr val="FF0000"/>
                </a:solidFill>
              </a:rPr>
              <a:t>[</a:t>
            </a:r>
            <a:r>
              <a:rPr lang="ko-KR" altLang="en-US" sz="1200" dirty="0" smtClean="0">
                <a:solidFill>
                  <a:srgbClr val="FF0000"/>
                </a:solidFill>
              </a:rPr>
              <a:t>데이터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서버연동</a:t>
            </a:r>
            <a:r>
              <a:rPr lang="ko-KR" altLang="en-US" sz="1200" dirty="0" smtClean="0">
                <a:solidFill>
                  <a:srgbClr val="FF0000"/>
                </a:solidFill>
              </a:rPr>
              <a:t> 맛보기</a:t>
            </a:r>
            <a:r>
              <a:rPr lang="en-US" altLang="ko-KR" sz="1200" dirty="0" smtClean="0">
                <a:solidFill>
                  <a:srgbClr val="FF0000"/>
                </a:solidFill>
              </a:rPr>
              <a:t>]</a:t>
            </a:r>
            <a:br>
              <a:rPr lang="en-US" altLang="ko-KR" sz="1200" dirty="0" smtClean="0">
                <a:solidFill>
                  <a:srgbClr val="FF0000"/>
                </a:solidFill>
              </a:rPr>
            </a:br>
            <a:r>
              <a:rPr lang="ko-KR" altLang="en-US" sz="1200" dirty="0" smtClean="0">
                <a:solidFill>
                  <a:schemeClr val="bg1"/>
                </a:solidFill>
              </a:rPr>
              <a:t>처음에 이 프로젝트는 서버</a:t>
            </a:r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Mysql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r>
              <a:rPr lang="ko-KR" altLang="en-US" sz="1200" dirty="0" smtClean="0">
                <a:solidFill>
                  <a:schemeClr val="bg1"/>
                </a:solidFill>
              </a:rPr>
              <a:t>와 연동하여 필요한정보들을 불러와 작업을 할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예정이여서</a:t>
            </a:r>
            <a:r>
              <a:rPr lang="ko-KR" altLang="en-US" sz="1200" dirty="0" smtClean="0">
                <a:solidFill>
                  <a:schemeClr val="bg1"/>
                </a:solidFill>
              </a:rPr>
              <a:t> 서버에서 데이터를 받는 방법을 모르고 있어서 해 메었지만 서버 프로그래머분께 가르침을 받아서 필요한 데이터를 불러오면서 작업을 하</a:t>
            </a:r>
            <a:r>
              <a:rPr lang="ko-KR" altLang="en-US" sz="1200" dirty="0">
                <a:solidFill>
                  <a:schemeClr val="bg1"/>
                </a:solidFill>
              </a:rPr>
              <a:t>였</a:t>
            </a:r>
            <a:r>
              <a:rPr lang="ko-KR" altLang="en-US" sz="1200" dirty="0" smtClean="0">
                <a:solidFill>
                  <a:schemeClr val="bg1"/>
                </a:solidFill>
              </a:rPr>
              <a:t>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</a:rPr>
              <a:t>하지만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Gstar</a:t>
            </a:r>
            <a:r>
              <a:rPr lang="ko-KR" altLang="en-US" sz="1200" dirty="0" smtClean="0">
                <a:solidFill>
                  <a:schemeClr val="bg1"/>
                </a:solidFill>
              </a:rPr>
              <a:t>일정이 촉박해지면서 서버를 제거하고 클라이언트로만 작업하게 되었습니다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200" dirty="0" smtClean="0">
                <a:solidFill>
                  <a:srgbClr val="FF0000"/>
                </a:solidFill>
              </a:rPr>
              <a:t>[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Gstar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전시회 참가</a:t>
            </a:r>
            <a:r>
              <a:rPr lang="en-US" altLang="ko-KR" sz="1200" dirty="0" smtClean="0">
                <a:solidFill>
                  <a:srgbClr val="FF0000"/>
                </a:solidFill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 smtClean="0">
                <a:solidFill>
                  <a:schemeClr val="bg1"/>
                </a:solidFill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</a:rPr>
              <a:t>내가 제작에 도움이 된 게임이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Gstar</a:t>
            </a:r>
            <a:r>
              <a:rPr lang="ko-KR" altLang="en-US" sz="1200" dirty="0" smtClean="0">
                <a:solidFill>
                  <a:schemeClr val="bg1"/>
                </a:solidFill>
              </a:rPr>
              <a:t>에 전시되는 경험을 하여 색다른 체험을 한것같습니다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01A75F-B44B-4836-A8B0-7BC25DDA339A}"/>
              </a:ext>
            </a:extLst>
          </p:cNvPr>
          <p:cNvGrpSpPr/>
          <p:nvPr/>
        </p:nvGrpSpPr>
        <p:grpSpPr>
          <a:xfrm>
            <a:off x="396115" y="1919654"/>
            <a:ext cx="2664541" cy="3955293"/>
            <a:chOff x="473117" y="2218037"/>
            <a:chExt cx="2664541" cy="3955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64AA50-9FDD-408E-99A4-CD0BF9F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8400" l="10000" r="90000">
                          <a14:foregroundMark x1="50933" y1="20400" x2="52133" y2="22400"/>
                          <a14:foregroundMark x1="46933" y1="18800" x2="51200" y2="22400"/>
                          <a14:foregroundMark x1="48533" y1="22133" x2="48267" y2="31467"/>
                          <a14:foregroundMark x1="57467" y1="31200" x2="43867" y2="45867"/>
                          <a14:foregroundMark x1="43867" y1="45867" x2="41867" y2="46267"/>
                          <a14:foregroundMark x1="46400" y1="21067" x2="44267" y2="77867"/>
                          <a14:foregroundMark x1="48000" y1="25600" x2="36400" y2="96533"/>
                          <a14:foregroundMark x1="50000" y1="19067" x2="40267" y2="26533"/>
                          <a14:foregroundMark x1="56667" y1="20133" x2="47733" y2="14933"/>
                          <a14:foregroundMark x1="44267" y1="18933" x2="48400" y2="16533"/>
                          <a14:foregroundMark x1="55733" y1="16533" x2="53333" y2="18267"/>
                          <a14:foregroundMark x1="43867" y1="18533" x2="43600" y2="10800"/>
                          <a14:foregroundMark x1="54533" y1="26000" x2="58533" y2="36267"/>
                          <a14:foregroundMark x1="56533" y1="26267" x2="69467" y2="57733"/>
                          <a14:foregroundMark x1="61867" y1="56667" x2="53333" y2="92000"/>
                          <a14:foregroundMark x1="50133" y1="82267" x2="55467" y2="95467"/>
                          <a14:foregroundMark x1="54400" y1="90933" x2="38133" y2="98400"/>
                          <a14:foregroundMark x1="40000" y1="94267" x2="61200" y2="96800"/>
                          <a14:backgroundMark x1="62000" y1="5067" x2="78667" y2="21467"/>
                          <a14:backgroundMark x1="78667" y1="21467" x2="79067" y2="22533"/>
                          <a14:backgroundMark x1="61733" y1="23200" x2="62400" y2="26533"/>
                          <a14:backgroundMark x1="60800" y1="23467" x2="62000" y2="28133"/>
                          <a14:backgroundMark x1="60800" y1="24533" x2="59867" y2="276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7" y="3508789"/>
              <a:ext cx="2664541" cy="2664541"/>
            </a:xfrm>
            <a:prstGeom prst="rect">
              <a:avLst/>
            </a:prstGeom>
          </p:spPr>
        </p:pic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36C8421D-6955-4726-87A6-197786C7DA09}"/>
                </a:ext>
              </a:extLst>
            </p:cNvPr>
            <p:cNvSpPr/>
            <p:nvPr/>
          </p:nvSpPr>
          <p:spPr>
            <a:xfrm>
              <a:off x="1183873" y="2218037"/>
              <a:ext cx="1953785" cy="1309036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74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0DADDF-3148-42BB-AC50-18605141D63A}"/>
              </a:ext>
            </a:extLst>
          </p:cNvPr>
          <p:cNvSpPr txBox="1"/>
          <p:nvPr/>
        </p:nvSpPr>
        <p:spPr>
          <a:xfrm>
            <a:off x="2168455" y="2875002"/>
            <a:ext cx="782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프로젝트</a:t>
            </a:r>
          </a:p>
        </p:txBody>
      </p:sp>
    </p:spTree>
    <p:extLst>
      <p:ext uri="{BB962C8B-B14F-4D97-AF65-F5344CB8AC3E}">
        <p14:creationId xmlns:p14="http://schemas.microsoft.com/office/powerpoint/2010/main" val="359193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3013502"/>
            <a:ext cx="782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sz="4800" spc="0" dirty="0"/>
              <a:t>Slay The Spire </a:t>
            </a:r>
            <a:r>
              <a:rPr lang="ko-KR" altLang="en-US" sz="4800" spc="0" dirty="0"/>
              <a:t>모작</a:t>
            </a:r>
          </a:p>
        </p:txBody>
      </p:sp>
    </p:spTree>
    <p:extLst>
      <p:ext uri="{BB962C8B-B14F-4D97-AF65-F5344CB8AC3E}">
        <p14:creationId xmlns:p14="http://schemas.microsoft.com/office/powerpoint/2010/main" val="2421047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98" y="1447117"/>
            <a:ext cx="7172440" cy="4044438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이름</a:t>
            </a:r>
            <a:r>
              <a:rPr lang="en-US" altLang="ko-KR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Slay The Spire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</a:t>
            </a:r>
            <a:r>
              <a:rPr lang="ko-KR" altLang="en-US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장르</a:t>
            </a:r>
            <a:r>
              <a:rPr lang="en-US" altLang="ko-KR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로그라이크</a:t>
            </a:r>
            <a:r>
              <a:rPr lang="ko-KR" altLang="en-US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카드 게임</a:t>
            </a:r>
            <a:endParaRPr lang="en-US" altLang="ko-KR" sz="12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2023.03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2023.11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4055866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Slay The 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Spire(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모작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스팀에 있는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Slay The Spire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게임을 모작 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로그라이크에 맞는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랜덤성을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가진 맵 구성 방식으로 제작하였습니다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게임에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메인이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되는 카드를 이용한 전투 그리고 다양한 이벤트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씬을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구성하였습니다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675616" y="1439694"/>
            <a:ext cx="7208611" cy="405186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5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28B56F83-22A7-49D0-ACF2-9AFB146C7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4" t="15494" r="28758" b="32934"/>
          <a:stretch/>
        </p:blipFill>
        <p:spPr>
          <a:xfrm>
            <a:off x="9129856" y="4174388"/>
            <a:ext cx="2554165" cy="1382715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Slay The Spire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507584" y="3680241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맵이</a:t>
            </a:r>
            <a:r>
              <a:rPr lang="ko-KR" altLang="en-US" dirty="0" smtClean="0">
                <a:solidFill>
                  <a:schemeClr val="tx1"/>
                </a:solidFill>
              </a:rPr>
              <a:t> 클리어 되면 체크 표시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범례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아이콘에 마우스를 올리면 강조 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507584" y="5558158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맵 생성시 방 </a:t>
            </a:r>
            <a:r>
              <a:rPr lang="ko-KR" altLang="en-US" dirty="0" err="1" smtClean="0">
                <a:solidFill>
                  <a:schemeClr val="tx1"/>
                </a:solidFill>
              </a:rPr>
              <a:t>랜덤배치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연결하는 선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특정 </a:t>
            </a:r>
            <a:r>
              <a:rPr lang="ko-KR" altLang="en-US" dirty="0" err="1" smtClean="0">
                <a:solidFill>
                  <a:schemeClr val="tx1"/>
                </a:solidFill>
              </a:rPr>
              <a:t>로직에</a:t>
            </a:r>
            <a:r>
              <a:rPr lang="ko-KR" altLang="en-US" dirty="0" smtClean="0">
                <a:solidFill>
                  <a:schemeClr val="tx1"/>
                </a:solidFill>
              </a:rPr>
              <a:t> 따라 </a:t>
            </a:r>
            <a:r>
              <a:rPr lang="ko-KR" altLang="en-US" dirty="0" err="1" smtClean="0">
                <a:solidFill>
                  <a:schemeClr val="tx1"/>
                </a:solidFill>
              </a:rPr>
              <a:t>렌덤하게</a:t>
            </a:r>
            <a:r>
              <a:rPr lang="ko-KR" altLang="en-US" dirty="0" smtClean="0">
                <a:solidFill>
                  <a:schemeClr val="tx1"/>
                </a:solidFill>
              </a:rPr>
              <a:t> 방 연결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503590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맵 구현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33776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 게임 전투 구현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DA37333B-7413-44E1-A1EA-3498A1BE2629}"/>
              </a:ext>
            </a:extLst>
          </p:cNvPr>
          <p:cNvSpPr txBox="1">
            <a:spLocks/>
          </p:cNvSpPr>
          <p:nvPr/>
        </p:nvSpPr>
        <p:spPr>
          <a:xfrm>
            <a:off x="3381673" y="3680241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캐릭터 몬스터 </a:t>
            </a:r>
            <a:r>
              <a:rPr lang="ko-KR" altLang="en-US" dirty="0" err="1" smtClean="0">
                <a:solidFill>
                  <a:schemeClr val="tx1"/>
                </a:solidFill>
              </a:rPr>
              <a:t>카드등의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ko-KR" altLang="en-US" dirty="0" err="1" smtClean="0">
                <a:solidFill>
                  <a:schemeClr val="tx1"/>
                </a:solidFill>
              </a:rPr>
              <a:t>구글시트에</a:t>
            </a:r>
            <a:r>
              <a:rPr lang="ko-KR" altLang="en-US" dirty="0" smtClean="0">
                <a:solidFill>
                  <a:schemeClr val="tx1"/>
                </a:solidFill>
              </a:rPr>
              <a:t> 저장되어있는 데이터를 </a:t>
            </a:r>
            <a:r>
              <a:rPr lang="ko-KR" altLang="en-US" dirty="0" err="1" smtClean="0">
                <a:solidFill>
                  <a:schemeClr val="tx1"/>
                </a:solidFill>
              </a:rPr>
              <a:t>파싱함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3381673" y="5558158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플레이어가 턴 종료 버튼을 누르면 적들이 미리 설정된 행동을 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6251768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카드 사용과 사용된 카드 이동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6255762" y="3680241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카드를 올바른 오브젝트 대상에게 사용하면 사용 처리되도록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86BC6BA7-DD8A-4CD9-B6E4-E85FB38A7B49}"/>
              </a:ext>
            </a:extLst>
          </p:cNvPr>
          <p:cNvSpPr txBox="1">
            <a:spLocks/>
          </p:cNvSpPr>
          <p:nvPr/>
        </p:nvSpPr>
        <p:spPr>
          <a:xfrm>
            <a:off x="6255762" y="5558158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>
                <a:solidFill>
                  <a:schemeClr val="tx1"/>
                </a:solidFill>
              </a:rPr>
              <a:t>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뽑을 카드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사용한 카드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제거된 카드 목록을 확인 할 </a:t>
            </a:r>
            <a:r>
              <a:rPr lang="ko-KR" altLang="en-US" dirty="0" smtClean="0">
                <a:solidFill>
                  <a:schemeClr val="tx1"/>
                </a:solidFill>
              </a:rPr>
              <a:t>수 있도록 </a:t>
            </a:r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69" name="제목 1">
            <a:extLst>
              <a:ext uri="{FF2B5EF4-FFF2-40B4-BE49-F238E27FC236}">
                <a16:creationId xmlns:a16="http://schemas.microsoft.com/office/drawing/2014/main" id="{260FC867-B156-4D33-8CFB-652FEE603C3D}"/>
              </a:ext>
            </a:extLst>
          </p:cNvPr>
          <p:cNvSpPr txBox="1">
            <a:spLocks/>
          </p:cNvSpPr>
          <p:nvPr/>
        </p:nvSpPr>
        <p:spPr>
          <a:xfrm>
            <a:off x="9125856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기타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이벤트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EA80BF40-A44B-49BD-87E3-058A71C31702}"/>
              </a:ext>
            </a:extLst>
          </p:cNvPr>
          <p:cNvSpPr txBox="1">
            <a:spLocks/>
          </p:cNvSpPr>
          <p:nvPr/>
        </p:nvSpPr>
        <p:spPr>
          <a:xfrm>
            <a:off x="9129850" y="3680241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상점으로 카드를 구매하거나 자신의 </a:t>
            </a:r>
            <a:r>
              <a:rPr lang="ko-KR" altLang="en-US" dirty="0" err="1" smtClean="0">
                <a:solidFill>
                  <a:schemeClr val="tx1"/>
                </a:solidFill>
              </a:rPr>
              <a:t>덱에서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필요없는</a:t>
            </a:r>
            <a:r>
              <a:rPr lang="ko-KR" altLang="en-US" dirty="0" smtClean="0">
                <a:solidFill>
                  <a:schemeClr val="tx1"/>
                </a:solidFill>
              </a:rPr>
              <a:t> 카드를 판매 가능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1A76B452-61C9-4158-A3CE-4CDBEA827E93}"/>
              </a:ext>
            </a:extLst>
          </p:cNvPr>
          <p:cNvSpPr txBox="1">
            <a:spLocks/>
          </p:cNvSpPr>
          <p:nvPr/>
        </p:nvSpPr>
        <p:spPr>
          <a:xfrm>
            <a:off x="9129850" y="5558158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랜덤 이벤트로 이와 같은 여러 개의 이벤트가 </a:t>
            </a:r>
            <a:r>
              <a:rPr lang="ko-KR" altLang="en-US" dirty="0" err="1" smtClean="0">
                <a:solidFill>
                  <a:schemeClr val="tx1"/>
                </a:solidFill>
              </a:rPr>
              <a:t>랜덤하게</a:t>
            </a:r>
            <a:r>
              <a:rPr lang="ko-KR" altLang="en-US" dirty="0" smtClean="0">
                <a:solidFill>
                  <a:schemeClr val="tx1"/>
                </a:solidFill>
              </a:rPr>
              <a:t> 발생 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23019" t="10845" r="27482" b="37614"/>
          <a:stretch/>
        </p:blipFill>
        <p:spPr>
          <a:xfrm>
            <a:off x="502888" y="2221817"/>
            <a:ext cx="2543941" cy="14569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88" y="4121086"/>
            <a:ext cx="2566181" cy="1436017"/>
          </a:xfrm>
          <a:prstGeom prst="rect">
            <a:avLst/>
          </a:prstGeom>
        </p:spPr>
      </p:pic>
      <p:cxnSp>
        <p:nvCxnSpPr>
          <p:cNvPr id="27" name="직선 화살표 연결선 26"/>
          <p:cNvCxnSpPr>
            <a:stCxn id="29" idx="3"/>
            <a:endCxn id="34" idx="1"/>
          </p:cNvCxnSpPr>
          <p:nvPr/>
        </p:nvCxnSpPr>
        <p:spPr>
          <a:xfrm flipV="1">
            <a:off x="890168" y="4738928"/>
            <a:ext cx="348807" cy="10314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4670" y="46574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방</a:t>
            </a:r>
          </a:p>
        </p:txBody>
      </p:sp>
      <p:cxnSp>
        <p:nvCxnSpPr>
          <p:cNvPr id="30" name="직선 화살표 연결선 29"/>
          <p:cNvCxnSpPr>
            <a:stCxn id="31" idx="3"/>
            <a:endCxn id="33" idx="1"/>
          </p:cNvCxnSpPr>
          <p:nvPr/>
        </p:nvCxnSpPr>
        <p:spPr>
          <a:xfrm flipV="1">
            <a:off x="890168" y="4343472"/>
            <a:ext cx="585019" cy="529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4670" y="42117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층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1475187" y="4261950"/>
            <a:ext cx="616275" cy="16304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1238975" y="4657406"/>
            <a:ext cx="169545" cy="16304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rcRect l="22966" t="10779" r="27444" b="37574"/>
          <a:stretch/>
        </p:blipFill>
        <p:spPr>
          <a:xfrm>
            <a:off x="6262686" y="2221817"/>
            <a:ext cx="2558354" cy="143361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768" y="4105388"/>
            <a:ext cx="2554755" cy="145171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2402" y="4121086"/>
            <a:ext cx="2558354" cy="14360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22947" t="10845" r="27482" b="37428"/>
          <a:stretch/>
        </p:blipFill>
        <p:spPr>
          <a:xfrm>
            <a:off x="9136626" y="2221818"/>
            <a:ext cx="2536623" cy="1457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rcRect l="23059" t="14910" r="27233" b="37413"/>
          <a:stretch/>
        </p:blipFill>
        <p:spPr>
          <a:xfrm>
            <a:off x="9136626" y="4105388"/>
            <a:ext cx="2558165" cy="14517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8361" y="2221817"/>
            <a:ext cx="2547878" cy="14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22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Slay The Spire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상세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7B73B-8777-4752-96BF-C3F86C5005E3}"/>
              </a:ext>
            </a:extLst>
          </p:cNvPr>
          <p:cNvSpPr/>
          <p:nvPr/>
        </p:nvSpPr>
        <p:spPr>
          <a:xfrm>
            <a:off x="4467546" y="444500"/>
            <a:ext cx="7208611" cy="5947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DE7814B-BC52-4648-934E-CF870074852C}"/>
              </a:ext>
            </a:extLst>
          </p:cNvPr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싱글톤을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제네릭화하여 원하는 스크립트에 바로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싱글톤을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적용할 수 있도록 코드 구성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각스크립트를 관리하는 매니저 스크립트에 적용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맵 생성 할 때 방과 방 사이를 연결하는 통로를 생성 시키는 코드 구성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생성되는 조건을 나누어 해당 조건에 만족하는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작업실행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en-US" altLang="ko-KR" sz="1100" dirty="0" smtClean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100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전투에서 사용되는 카드의 타입에 따라 사용시 각기 다른 함수를 작동하는 코드 구성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스위치문으로 각 카드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타입마다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다른 함수를 접근하도록 설정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Fisher-Yates Shuffle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알고리즘을 사용하여 카드를 섞을 때마다 함수를 작동하는 코드 구성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제네릭을 활용하여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라면 무엇이든지 섞을 수 있도록 설정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701" y="506514"/>
            <a:ext cx="2167500" cy="34449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9C94C8F-0947-4980-8E9B-1CD06DFF5A3F}"/>
              </a:ext>
            </a:extLst>
          </p:cNvPr>
          <p:cNvSpPr txBox="1"/>
          <p:nvPr/>
        </p:nvSpPr>
        <p:spPr>
          <a:xfrm>
            <a:off x="11405224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820D18-673F-4C36-BF1C-87754E04215B}"/>
              </a:ext>
            </a:extLst>
          </p:cNvPr>
          <p:cNvSpPr txBox="1"/>
          <p:nvPr/>
        </p:nvSpPr>
        <p:spPr>
          <a:xfrm>
            <a:off x="7884205" y="4577997"/>
            <a:ext cx="187646" cy="34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3945707"/>
            <a:ext cx="3853767" cy="24353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688" y="506513"/>
            <a:ext cx="2063755" cy="34449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458" y="506514"/>
            <a:ext cx="2877620" cy="34449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6283107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1</a:t>
            </a:r>
            <a:endParaRPr lang="ko-KR" altLang="en-US" sz="1600" dirty="0">
              <a:solidFill>
                <a:srgbClr val="0070C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8447694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0070C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11366184" y="45026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0070C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9459759" y="393461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4</a:t>
            </a:r>
            <a:endParaRPr lang="ko-KR" altLang="en-US" sz="1600" dirty="0">
              <a:solidFill>
                <a:srgbClr val="0070C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92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372925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37774" y="758758"/>
            <a:ext cx="1653703" cy="2227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DEF48F-4E7A-4137-9C5B-FA35B306B10D}"/>
              </a:ext>
            </a:extLst>
          </p:cNvPr>
          <p:cNvGrpSpPr/>
          <p:nvPr/>
        </p:nvGrpSpPr>
        <p:grpSpPr>
          <a:xfrm>
            <a:off x="678635" y="5012945"/>
            <a:ext cx="2371981" cy="1093749"/>
            <a:chOff x="402969" y="5012945"/>
            <a:chExt cx="2371981" cy="109374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69" y="5409649"/>
              <a:ext cx="263106" cy="2631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82" y="5012945"/>
              <a:ext cx="265765" cy="2657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27" y="5865553"/>
              <a:ext cx="214713" cy="214713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700332" y="5033190"/>
              <a:ext cx="2074618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kimjh741963@gmail.com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0332" y="5440676"/>
              <a:ext cx="2074618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경기도 광주시 </a:t>
              </a:r>
              <a:r>
                <a:rPr lang="ko-KR" altLang="en-US" sz="12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초월읍</a:t>
              </a:r>
              <a:r>
                <a:rPr lang="ko-KR" altLang="en-US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 </a:t>
              </a:r>
              <a:r>
                <a:rPr lang="ko-KR" altLang="en-US" sz="12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지월리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0332" y="5848162"/>
              <a:ext cx="2074618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010-5309-6725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</p:grpSp>
      <p:sp>
        <p:nvSpPr>
          <p:cNvPr id="27" name="제목 1"/>
          <p:cNvSpPr txBox="1">
            <a:spLocks/>
          </p:cNvSpPr>
          <p:nvPr/>
        </p:nvSpPr>
        <p:spPr>
          <a:xfrm>
            <a:off x="4061011" y="249806"/>
            <a:ext cx="7620842" cy="943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다양한 프로젝트 경험을 바탕으로</a:t>
            </a:r>
            <a:r>
              <a:rPr lang="en-US" altLang="ko-KR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</a:t>
            </a:r>
          </a:p>
          <a:p>
            <a:pPr algn="l"/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필요 역량을 파악하고 발전시켜온 김장한 입니다</a:t>
            </a:r>
            <a:r>
              <a:rPr lang="en-US" altLang="ko-KR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!</a:t>
            </a:r>
            <a:endParaRPr lang="ko-KR" altLang="en-US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C5C625-F335-4180-9753-E8B79F3FACBC}"/>
              </a:ext>
            </a:extLst>
          </p:cNvPr>
          <p:cNvGrpSpPr/>
          <p:nvPr/>
        </p:nvGrpSpPr>
        <p:grpSpPr>
          <a:xfrm>
            <a:off x="3696914" y="1439694"/>
            <a:ext cx="8495086" cy="4374204"/>
            <a:chOff x="4221804" y="1439694"/>
            <a:chExt cx="8002381" cy="4374204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4221804" y="1439694"/>
              <a:ext cx="800238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221804" y="5813898"/>
              <a:ext cx="800238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제목 1"/>
          <p:cNvSpPr txBox="1">
            <a:spLocks/>
          </p:cNvSpPr>
          <p:nvPr/>
        </p:nvSpPr>
        <p:spPr>
          <a:xfrm>
            <a:off x="4069401" y="1644755"/>
            <a:ext cx="247887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학력 사항</a:t>
            </a: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8044653" y="1439694"/>
            <a:ext cx="2" cy="4374204"/>
          </a:xfrm>
          <a:prstGeom prst="line">
            <a:avLst/>
          </a:prstGeom>
          <a:ln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4081199" y="2072735"/>
            <a:ext cx="3822852" cy="875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2024  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 </a:t>
            </a: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전문학교 </a:t>
            </a:r>
            <a:r>
              <a:rPr lang="ko-KR" altLang="en-US" sz="11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프로그래밍학과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졸업 예정</a:t>
            </a:r>
            <a:endParaRPr lang="en-US" altLang="ko-KR" sz="11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  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 </a:t>
            </a: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전문학교 게임 프로그래밍학과 입학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  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경기 광주 고등학교 졸업</a:t>
            </a: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069400" y="3179393"/>
            <a:ext cx="2478873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전시 이력</a:t>
            </a: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4081199" y="3603021"/>
            <a:ext cx="3822852" cy="5898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en-US" altLang="ko-KR" dirty="0"/>
              <a:t>2022   </a:t>
            </a:r>
            <a:r>
              <a:rPr lang="en-US" altLang="ko-KR" dirty="0">
                <a:solidFill>
                  <a:srgbClr val="92D050"/>
                </a:solidFill>
              </a:rPr>
              <a:t>GGC</a:t>
            </a:r>
            <a:r>
              <a:rPr lang="en-US" altLang="ko-KR" dirty="0"/>
              <a:t> </a:t>
            </a:r>
            <a:r>
              <a:rPr lang="ko-KR" altLang="en-US" dirty="0"/>
              <a:t>전시 </a:t>
            </a:r>
            <a:r>
              <a:rPr lang="en-US" altLang="ko-KR" dirty="0"/>
              <a:t>(</a:t>
            </a:r>
            <a:r>
              <a:rPr lang="ko-KR" altLang="en-US" dirty="0" err="1"/>
              <a:t>보스러쉬</a:t>
            </a:r>
            <a:r>
              <a:rPr lang="ko-KR" altLang="en-US" dirty="0"/>
              <a:t> 액션 게임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2022   </a:t>
            </a:r>
            <a:r>
              <a:rPr lang="en-US" altLang="ko-KR" dirty="0">
                <a:solidFill>
                  <a:srgbClr val="92D050"/>
                </a:solidFill>
              </a:rPr>
              <a:t>G-Star</a:t>
            </a:r>
            <a:r>
              <a:rPr lang="en-US" altLang="ko-KR" dirty="0"/>
              <a:t> </a:t>
            </a:r>
            <a:r>
              <a:rPr lang="ko-KR" altLang="en-US" dirty="0"/>
              <a:t>전시 </a:t>
            </a:r>
            <a:r>
              <a:rPr lang="en-US" altLang="ko-KR" dirty="0"/>
              <a:t>(</a:t>
            </a:r>
            <a:r>
              <a:rPr lang="ko-KR" altLang="en-US" dirty="0" err="1"/>
              <a:t>보스러쉬</a:t>
            </a:r>
            <a:r>
              <a:rPr lang="ko-KR" altLang="en-US" dirty="0"/>
              <a:t> 액션 게임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8180658" y="1642097"/>
            <a:ext cx="247887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이력</a:t>
            </a: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8192456" y="2072735"/>
            <a:ext cx="3822852" cy="29849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en-US" altLang="ko-KR" dirty="0"/>
              <a:t>------ </a:t>
            </a:r>
            <a:r>
              <a:rPr lang="ko-KR" altLang="en-US" dirty="0"/>
              <a:t>팀 프로젝트</a:t>
            </a:r>
            <a:r>
              <a:rPr lang="en-US" altLang="ko-KR" dirty="0"/>
              <a:t> ---------------------------------------</a:t>
            </a:r>
          </a:p>
          <a:p>
            <a:r>
              <a:rPr lang="en-US" altLang="ko-KR" dirty="0"/>
              <a:t>2022   </a:t>
            </a:r>
            <a:r>
              <a:rPr lang="ko-KR" altLang="en-US" dirty="0"/>
              <a:t>교내 프로젝트 참여 </a:t>
            </a:r>
            <a:r>
              <a:rPr lang="en-US" altLang="ko-KR" dirty="0">
                <a:solidFill>
                  <a:srgbClr val="92D050"/>
                </a:solidFill>
              </a:rPr>
              <a:t>(</a:t>
            </a:r>
            <a:r>
              <a:rPr lang="ko-KR" altLang="en-US" dirty="0" err="1">
                <a:solidFill>
                  <a:srgbClr val="92D050"/>
                </a:solidFill>
              </a:rPr>
              <a:t>보스러쉬</a:t>
            </a:r>
            <a:r>
              <a:rPr lang="ko-KR" altLang="en-US" dirty="0">
                <a:solidFill>
                  <a:srgbClr val="92D050"/>
                </a:solidFill>
              </a:rPr>
              <a:t> 액션 게임</a:t>
            </a:r>
            <a:r>
              <a:rPr lang="en-US" altLang="ko-KR" dirty="0">
                <a:solidFill>
                  <a:srgbClr val="92D050"/>
                </a:solidFill>
              </a:rPr>
              <a:t>)</a:t>
            </a:r>
          </a:p>
          <a:p>
            <a:r>
              <a:rPr lang="en-US" altLang="ko-KR" dirty="0"/>
              <a:t>2022   </a:t>
            </a:r>
            <a:r>
              <a:rPr lang="ko-KR" altLang="en-US" dirty="0"/>
              <a:t>교내 프로젝트 참여 </a:t>
            </a:r>
            <a:r>
              <a:rPr lang="en-US" altLang="ko-KR" dirty="0">
                <a:solidFill>
                  <a:srgbClr val="92D050"/>
                </a:solidFill>
              </a:rPr>
              <a:t>(</a:t>
            </a:r>
            <a:r>
              <a:rPr lang="ko-KR" altLang="en-US" dirty="0">
                <a:solidFill>
                  <a:srgbClr val="92D050"/>
                </a:solidFill>
              </a:rPr>
              <a:t>방 탈출 퍼즐 게임</a:t>
            </a:r>
            <a:r>
              <a:rPr lang="en-US" altLang="ko-KR" dirty="0">
                <a:solidFill>
                  <a:srgbClr val="92D05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------ </a:t>
            </a:r>
            <a:r>
              <a:rPr lang="ko-KR" altLang="en-US" dirty="0"/>
              <a:t>개인 프로젝트</a:t>
            </a:r>
            <a:r>
              <a:rPr lang="en-US" altLang="ko-KR" dirty="0"/>
              <a:t> -------------------------------------</a:t>
            </a:r>
          </a:p>
          <a:p>
            <a:r>
              <a:rPr lang="en-US" altLang="ko-KR" dirty="0"/>
              <a:t>2023   Slay the Spire </a:t>
            </a:r>
            <a:r>
              <a:rPr lang="en-US" altLang="ko-KR" dirty="0">
                <a:solidFill>
                  <a:srgbClr val="92D050"/>
                </a:solidFill>
              </a:rPr>
              <a:t>(</a:t>
            </a:r>
            <a:r>
              <a:rPr lang="ko-KR" altLang="en-US" dirty="0" err="1">
                <a:solidFill>
                  <a:srgbClr val="92D050"/>
                </a:solidFill>
              </a:rPr>
              <a:t>로그라이크</a:t>
            </a:r>
            <a:r>
              <a:rPr lang="ko-KR" altLang="en-US" dirty="0">
                <a:solidFill>
                  <a:srgbClr val="92D050"/>
                </a:solidFill>
              </a:rPr>
              <a:t> </a:t>
            </a:r>
            <a:r>
              <a:rPr lang="ko-KR" altLang="en-US" dirty="0" err="1">
                <a:solidFill>
                  <a:srgbClr val="92D050"/>
                </a:solidFill>
              </a:rPr>
              <a:t>덱</a:t>
            </a:r>
            <a:r>
              <a:rPr lang="ko-KR" altLang="en-US" dirty="0">
                <a:solidFill>
                  <a:srgbClr val="92D050"/>
                </a:solidFill>
              </a:rPr>
              <a:t> 빌딩 카드 게임</a:t>
            </a:r>
            <a:r>
              <a:rPr lang="en-US" altLang="ko-KR" dirty="0">
                <a:solidFill>
                  <a:srgbClr val="92D050"/>
                </a:solidFill>
              </a:rPr>
              <a:t>) </a:t>
            </a:r>
            <a:r>
              <a:rPr lang="ko-KR" altLang="en-US" dirty="0">
                <a:solidFill>
                  <a:srgbClr val="92D050"/>
                </a:solidFill>
              </a:rPr>
              <a:t>모작</a:t>
            </a:r>
            <a:endParaRPr lang="en-US" altLang="ko-KR" dirty="0">
              <a:solidFill>
                <a:srgbClr val="92D050"/>
              </a:solidFill>
            </a:endParaRPr>
          </a:p>
          <a:p>
            <a:r>
              <a:rPr lang="en-US" altLang="ko-KR" dirty="0"/>
              <a:t>2023   RPG </a:t>
            </a:r>
            <a:r>
              <a:rPr lang="ko-KR" altLang="en-US" dirty="0">
                <a:solidFill>
                  <a:srgbClr val="92D050"/>
                </a:solidFill>
              </a:rPr>
              <a:t>스킬트리 시스템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en-US" altLang="ko-KR" dirty="0"/>
              <a:t>2023   </a:t>
            </a:r>
            <a:r>
              <a:rPr lang="ko-KR" altLang="en-US" dirty="0"/>
              <a:t>마인크래프트 </a:t>
            </a:r>
            <a:r>
              <a:rPr lang="ko-KR" altLang="en-US" dirty="0">
                <a:solidFill>
                  <a:srgbClr val="92D050"/>
                </a:solidFill>
              </a:rPr>
              <a:t>조합법</a:t>
            </a:r>
            <a:r>
              <a:rPr lang="en-US" altLang="ko-KR" dirty="0">
                <a:solidFill>
                  <a:srgbClr val="92D050"/>
                </a:solidFill>
              </a:rPr>
              <a:t> &amp; </a:t>
            </a:r>
            <a:r>
              <a:rPr lang="ko-KR" altLang="en-US" dirty="0">
                <a:solidFill>
                  <a:srgbClr val="92D050"/>
                </a:solidFill>
              </a:rPr>
              <a:t>인벤토리 시스템</a:t>
            </a:r>
            <a:r>
              <a:rPr lang="ko-KR" altLang="en-US" dirty="0"/>
              <a:t> 구현 </a:t>
            </a:r>
            <a:endParaRPr lang="en-US" altLang="ko-KR" dirty="0"/>
          </a:p>
          <a:p>
            <a:r>
              <a:rPr lang="en-US" altLang="ko-KR" dirty="0"/>
              <a:t>2023   </a:t>
            </a:r>
            <a:r>
              <a:rPr lang="ko-KR" altLang="en-US" dirty="0" err="1"/>
              <a:t>타르코프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92D050"/>
                </a:solidFill>
              </a:rPr>
              <a:t>인벤토리 시스템</a:t>
            </a:r>
            <a:r>
              <a:rPr lang="ko-KR" altLang="en-US" dirty="0"/>
              <a:t> 구현 </a:t>
            </a: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4069400" y="4526285"/>
            <a:ext cx="247887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수상 이력</a:t>
            </a: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4081199" y="4944612"/>
            <a:ext cx="3822850" cy="252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en-US" altLang="ko-KR" dirty="0"/>
              <a:t>2022   </a:t>
            </a:r>
            <a:r>
              <a:rPr lang="ko-KR" altLang="en-US" dirty="0"/>
              <a:t>교내 프로젝트 발표회 </a:t>
            </a:r>
            <a:r>
              <a:rPr lang="ko-KR" altLang="en-US" dirty="0">
                <a:solidFill>
                  <a:srgbClr val="92D050"/>
                </a:solidFill>
              </a:rPr>
              <a:t>우수상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보스러쉬</a:t>
            </a:r>
            <a:r>
              <a:rPr lang="ko-KR" altLang="en-US" dirty="0"/>
              <a:t> 액션 게임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215" y="5875163"/>
            <a:ext cx="848513" cy="8485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38" y="5997685"/>
            <a:ext cx="603471" cy="60347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760" y="6040905"/>
            <a:ext cx="535022" cy="53502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B110E67-D9B4-4C3A-961E-67789645DAFA}"/>
              </a:ext>
            </a:extLst>
          </p:cNvPr>
          <p:cNvGrpSpPr/>
          <p:nvPr/>
        </p:nvGrpSpPr>
        <p:grpSpPr>
          <a:xfrm>
            <a:off x="1029233" y="3577644"/>
            <a:ext cx="1670784" cy="864295"/>
            <a:chOff x="1020692" y="3577644"/>
            <a:chExt cx="1670784" cy="864295"/>
          </a:xfrm>
        </p:grpSpPr>
        <p:sp>
          <p:nvSpPr>
            <p:cNvPr id="16" name="제목 1"/>
            <p:cNvSpPr txBox="1">
              <a:spLocks/>
            </p:cNvSpPr>
            <p:nvPr/>
          </p:nvSpPr>
          <p:spPr>
            <a:xfrm>
              <a:off x="1020692" y="3577644"/>
              <a:ext cx="1670784" cy="6230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4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김장한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37773" y="4183407"/>
              <a:ext cx="1636622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2000. 02. 28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26" y="5949797"/>
            <a:ext cx="717238" cy="717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81" y="5984167"/>
            <a:ext cx="655108" cy="6240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76" y="758757"/>
            <a:ext cx="1731647" cy="22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52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393700"/>
            <a:ext cx="3794609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Slay The Spire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FEF93-C563-43CA-8B8A-FC808BD3114D}"/>
              </a:ext>
            </a:extLst>
          </p:cNvPr>
          <p:cNvSpPr txBox="1">
            <a:spLocks/>
          </p:cNvSpPr>
          <p:nvPr/>
        </p:nvSpPr>
        <p:spPr>
          <a:xfrm>
            <a:off x="4021667" y="1592094"/>
            <a:ext cx="7357533" cy="4749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171450" indent="-171450">
              <a:lnSpc>
                <a:spcPct val="100000"/>
              </a:lnSpc>
              <a:spcBef>
                <a:spcPct val="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10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pPr>
              <a:buClr>
                <a:srgbClr val="0070C0"/>
              </a:buClr>
            </a:pPr>
            <a:r>
              <a:rPr lang="en-US" altLang="ko-KR" sz="1200" dirty="0" smtClean="0">
                <a:solidFill>
                  <a:srgbClr val="0070C0"/>
                </a:solidFill>
              </a:rPr>
              <a:t>[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힘들었던점</a:t>
            </a:r>
            <a:r>
              <a:rPr lang="en-US" altLang="ko-KR" sz="1200" dirty="0" smtClean="0">
                <a:solidFill>
                  <a:srgbClr val="0070C0"/>
                </a:solidFill>
              </a:rPr>
              <a:t>]</a:t>
            </a:r>
          </a:p>
          <a:p>
            <a:pPr marL="0" indent="0">
              <a:buClr>
                <a:srgbClr val="0070C0"/>
              </a:buClr>
              <a:buNone/>
            </a:pPr>
            <a:r>
              <a:rPr lang="en-US" altLang="ko-KR" sz="1200" dirty="0" smtClean="0">
                <a:solidFill>
                  <a:srgbClr val="0070C0"/>
                </a:solidFill>
                <a:latin typeface="에스코어"/>
                <a:ea typeface="에스코어 드림 3 Light" panose="020B0303030302020204"/>
              </a:rPr>
              <a:t>1)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맵을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생성할때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방과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방사이를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잇는 선들을 생성하는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로직을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구성하는데 시간이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걸렸지만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구현하는것은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성공하였습니다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에스코어"/>
              <a:ea typeface="에스코어 드림 3 Light" panose="020B0303030302020204"/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altLang="ko-KR" sz="1200" dirty="0" smtClean="0">
                <a:solidFill>
                  <a:srgbClr val="0070C0"/>
                </a:solidFill>
                <a:latin typeface="에스코어"/>
                <a:ea typeface="에스코어 드림 3 Light" panose="020B0303030302020204"/>
              </a:rPr>
              <a:t>2)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커스텀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클래스를  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PlayerPrefs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를 사용하여 저장 할 때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벨류타입과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레퍼런스 타입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자료형이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같이있어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저장하기 힘들었지만 </a:t>
            </a:r>
            <a:r>
              <a:rPr lang="en-US" altLang="ko-KR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Json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과 직렬화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역 직렬화를 통해 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PlayerPrefs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를 사용하여 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Save And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Load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를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구현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하였습니다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에스코어"/>
              <a:ea typeface="에스코어 드림 3 Light" panose="020B0303030302020204"/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altLang="ko-KR" sz="1200" dirty="0" smtClean="0">
                <a:solidFill>
                  <a:srgbClr val="0070C0"/>
                </a:solidFill>
                <a:latin typeface="에스코어"/>
                <a:ea typeface="에스코어 드림 3 Light" panose="020B0303030302020204"/>
              </a:rPr>
              <a:t>3)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똑같은 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내용을 가진 오브젝트 두개가 같은지 판별하는 방식을 </a:t>
            </a:r>
            <a:r>
              <a:rPr lang="en-US" altLang="ko-KR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GetHashCode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Equals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메서드를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오버라이드하여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두오브젝트를 비교하도록 해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보았습니다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에스코어"/>
              <a:ea typeface="에스코어 드림 3 Light" panose="020B0303030302020204"/>
            </a:endParaRPr>
          </a:p>
          <a:p>
            <a:pPr marL="0" indent="0">
              <a:buClr>
                <a:srgbClr val="0070C0"/>
              </a:buClr>
              <a:buNone/>
            </a:pPr>
            <a:r>
              <a:rPr lang="en-US" altLang="ko-KR" sz="1200" dirty="0" smtClean="0">
                <a:solidFill>
                  <a:srgbClr val="0070C0"/>
                </a:solidFill>
                <a:latin typeface="에스코어"/>
                <a:ea typeface="에스코어 드림 3 Light" panose="020B0303030302020204"/>
              </a:rPr>
              <a:t>4)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플레이어</a:t>
            </a:r>
            <a:r>
              <a:rPr lang="en-US" altLang="ko-KR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카드</a:t>
            </a:r>
            <a:r>
              <a:rPr lang="en-US" altLang="ko-KR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몬스터등등의 데이터들을 </a:t>
            </a:r>
            <a:r>
              <a:rPr lang="ko-KR" altLang="en-US" sz="1200" dirty="0" err="1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구글시트에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있는 것을 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불러와서 사용하는데 불러오는 시점이 언제인지 제대로 파악하기가 힘들어 </a:t>
            </a:r>
            <a:r>
              <a:rPr lang="ko-KR" altLang="en-US" sz="1200" dirty="0" err="1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게임실행시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 데이터가 간혹 들어오지 않는 경우가 있었는데 이것을 최초 </a:t>
            </a:r>
            <a:r>
              <a:rPr lang="ko-KR" altLang="en-US" sz="1200" dirty="0" err="1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실행시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 구글 시트에서 받으면 들어온 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데이터를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PlayerPrefs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를 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사용하여 저장 시켜 재 실행했을 경우 데이터를 못 불러오더라도 계속 데이터는 유지되도록 하여 해결 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하였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습니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다</a:t>
            </a:r>
            <a:r>
              <a:rPr lang="en-US" altLang="ko-KR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01A75F-B44B-4836-A8B0-7BC25DDA339A}"/>
              </a:ext>
            </a:extLst>
          </p:cNvPr>
          <p:cNvGrpSpPr/>
          <p:nvPr/>
        </p:nvGrpSpPr>
        <p:grpSpPr>
          <a:xfrm>
            <a:off x="396115" y="1919654"/>
            <a:ext cx="2664541" cy="3955293"/>
            <a:chOff x="473117" y="2218037"/>
            <a:chExt cx="2664541" cy="3955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64AA50-9FDD-408E-99A4-CD0BF9F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8400" l="10000" r="90000">
                          <a14:foregroundMark x1="50933" y1="20400" x2="52133" y2="22400"/>
                          <a14:foregroundMark x1="46933" y1="18800" x2="51200" y2="22400"/>
                          <a14:foregroundMark x1="48533" y1="22133" x2="48267" y2="31467"/>
                          <a14:foregroundMark x1="57467" y1="31200" x2="43867" y2="45867"/>
                          <a14:foregroundMark x1="43867" y1="45867" x2="41867" y2="46267"/>
                          <a14:foregroundMark x1="46400" y1="21067" x2="44267" y2="77867"/>
                          <a14:foregroundMark x1="48000" y1="25600" x2="36400" y2="96533"/>
                          <a14:foregroundMark x1="50000" y1="19067" x2="40267" y2="26533"/>
                          <a14:foregroundMark x1="56667" y1="20133" x2="47733" y2="14933"/>
                          <a14:foregroundMark x1="44267" y1="18933" x2="48400" y2="16533"/>
                          <a14:foregroundMark x1="55733" y1="16533" x2="53333" y2="18267"/>
                          <a14:foregroundMark x1="43867" y1="18533" x2="43600" y2="10800"/>
                          <a14:foregroundMark x1="54533" y1="26000" x2="58533" y2="36267"/>
                          <a14:foregroundMark x1="56533" y1="26267" x2="69467" y2="57733"/>
                          <a14:foregroundMark x1="61867" y1="56667" x2="53333" y2="92000"/>
                          <a14:foregroundMark x1="50133" y1="82267" x2="55467" y2="95467"/>
                          <a14:foregroundMark x1="54400" y1="90933" x2="38133" y2="98400"/>
                          <a14:foregroundMark x1="40000" y1="94267" x2="61200" y2="96800"/>
                          <a14:backgroundMark x1="62000" y1="5067" x2="78667" y2="21467"/>
                          <a14:backgroundMark x1="78667" y1="21467" x2="79067" y2="22533"/>
                          <a14:backgroundMark x1="61733" y1="23200" x2="62400" y2="26533"/>
                          <a14:backgroundMark x1="60800" y1="23467" x2="62000" y2="28133"/>
                          <a14:backgroundMark x1="60800" y1="24533" x2="59867" y2="276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7" y="3508789"/>
              <a:ext cx="2664541" cy="2664541"/>
            </a:xfrm>
            <a:prstGeom prst="rect">
              <a:avLst/>
            </a:prstGeom>
          </p:spPr>
        </p:pic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36C8421D-6955-4726-87A6-197786C7DA09}"/>
                </a:ext>
              </a:extLst>
            </p:cNvPr>
            <p:cNvSpPr/>
            <p:nvPr/>
          </p:nvSpPr>
          <p:spPr>
            <a:xfrm>
              <a:off x="1183873" y="2218037"/>
              <a:ext cx="1953785" cy="1309036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390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644170"/>
            <a:ext cx="782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ko-KR" altLang="en-US" sz="4800" spc="0" dirty="0">
                <a:solidFill>
                  <a:srgbClr val="66FF99"/>
                </a:solidFill>
              </a:rPr>
              <a:t>마인크래프트</a:t>
            </a:r>
            <a:endParaRPr lang="en-US" altLang="ko-KR" sz="4800" spc="0" dirty="0">
              <a:solidFill>
                <a:srgbClr val="66FF99"/>
              </a:solidFill>
            </a:endParaRPr>
          </a:p>
          <a:p>
            <a:r>
              <a:rPr lang="ko-KR" altLang="en-US" sz="4800" spc="0" dirty="0">
                <a:solidFill>
                  <a:srgbClr val="66FF99"/>
                </a:solidFill>
              </a:rPr>
              <a:t>인벤토리 및 조합 시스템</a:t>
            </a:r>
          </a:p>
        </p:txBody>
      </p:sp>
    </p:spTree>
    <p:extLst>
      <p:ext uri="{BB962C8B-B14F-4D97-AF65-F5344CB8AC3E}">
        <p14:creationId xmlns:p14="http://schemas.microsoft.com/office/powerpoint/2010/main" val="83265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98" y="1439694"/>
            <a:ext cx="7173248" cy="4051861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</a:t>
            </a:r>
            <a:r>
              <a:rPr lang="ko-KR" altLang="en-US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r>
              <a:rPr lang="en-US" altLang="ko-KR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마인크래프트 인벤토리 및 조합법</a:t>
            </a:r>
            <a:endParaRPr lang="en-US" altLang="ko-KR" sz="12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2023.06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1" y="64477"/>
            <a:ext cx="3940431" cy="1119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66FF9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마인크래프트 인벤토리 및 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조합법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마인크래프트의 인벤토리와 조합 시스템을 직접 구현 해보았습니다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아이템마다 고유 인덱스를 부여하여 조합대 배열에 아이템을 배치하여 조합법에 해당하는 조합이 있을 경우 해당 아이템을 제작되도록 코드를 구성했습니다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2by2, 3by3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두가지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조합대를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구현 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675616" y="1439694"/>
            <a:ext cx="7208611" cy="4051861"/>
          </a:xfrm>
          <a:prstGeom prst="rect">
            <a:avLst/>
          </a:prstGeom>
          <a:noFill/>
          <a:ln w="1905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926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105508"/>
            <a:ext cx="3946292" cy="10784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66FF9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마인크래프트 인벤토리 및 조합법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1123405" y="3681097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2By2 </a:t>
            </a:r>
            <a:r>
              <a:rPr lang="ko-KR" altLang="en-US" dirty="0" smtClean="0">
                <a:solidFill>
                  <a:schemeClr val="tx1"/>
                </a:solidFill>
              </a:rPr>
              <a:t>조합대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같은인벤토리</a:t>
            </a:r>
            <a:r>
              <a:rPr lang="ko-KR" altLang="en-US" dirty="0">
                <a:solidFill>
                  <a:schemeClr val="tx1"/>
                </a:solidFill>
              </a:rPr>
              <a:t> 공유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1123405" y="5559014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3By3 </a:t>
            </a:r>
            <a:r>
              <a:rPr lang="ko-KR" altLang="en-US" dirty="0" smtClean="0">
                <a:solidFill>
                  <a:schemeClr val="tx1"/>
                </a:solidFill>
              </a:rPr>
              <a:t>조합대 </a:t>
            </a:r>
            <a:r>
              <a:rPr lang="ko-KR" altLang="en-US" dirty="0" err="1" smtClean="0">
                <a:solidFill>
                  <a:schemeClr val="tx1"/>
                </a:solidFill>
              </a:rPr>
              <a:t>같은인벤토리</a:t>
            </a:r>
            <a:r>
              <a:rPr lang="ko-KR" altLang="en-US" dirty="0" smtClean="0">
                <a:solidFill>
                  <a:schemeClr val="tx1"/>
                </a:solidFill>
              </a:rPr>
              <a:t> 공유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1119411" y="1858419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en-US" altLang="ko-KR" sz="1500" spc="-150" dirty="0" smtClean="0">
                <a:latin typeface="에스코어 드림 3 Light"/>
                <a:ea typeface="에스코어 드림 5 Medium" panose="020B0503030302020204"/>
              </a:rPr>
              <a:t>3 BY 3   &amp;  2 By 2 </a:t>
            </a:r>
            <a:r>
              <a:rPr lang="ko-KR" altLang="en-US" sz="1500" spc="-150" dirty="0" smtClean="0">
                <a:latin typeface="에스코어 드림 3 Light"/>
                <a:ea typeface="에스코어 드림 5 Medium" panose="020B0503030302020204"/>
              </a:rPr>
              <a:t>조합대 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4830484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같은 조합 형식 다른 곳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DA37333B-7413-44E1-A1EA-3498A1BE2629}"/>
              </a:ext>
            </a:extLst>
          </p:cNvPr>
          <p:cNvSpPr txBox="1">
            <a:spLocks/>
          </p:cNvSpPr>
          <p:nvPr/>
        </p:nvSpPr>
        <p:spPr>
          <a:xfrm>
            <a:off x="4834478" y="3680241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조합만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같더라면</a:t>
            </a:r>
            <a:r>
              <a:rPr lang="ko-KR" altLang="en-US" dirty="0" smtClean="0">
                <a:solidFill>
                  <a:schemeClr val="tx1"/>
                </a:solidFill>
              </a:rPr>
              <a:t> 어느 곳을 사용해도 조합이 가능하도록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4834478" y="5558158"/>
            <a:ext cx="2554361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배열로 조합법을 가능한 조합 형태로 생성 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85590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완성된 아이템 가져오기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8563073" y="3680241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올바르게 배치된 아이템을 드래그하여 아이템을 제작한다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86BC6BA7-DD8A-4CD9-B6E4-E85FB38A7B49}"/>
              </a:ext>
            </a:extLst>
          </p:cNvPr>
          <p:cNvSpPr txBox="1">
            <a:spLocks/>
          </p:cNvSpPr>
          <p:nvPr/>
        </p:nvSpPr>
        <p:spPr>
          <a:xfrm>
            <a:off x="8563073" y="5558158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제작된 아이템을 인벤토리에 넣은 모습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23" y="2254778"/>
            <a:ext cx="2539421" cy="14244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5" y="4174388"/>
            <a:ext cx="2541039" cy="13837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72" y="2263326"/>
            <a:ext cx="2562960" cy="14271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25773" t="16314" r="36457" b="44583"/>
          <a:stretch/>
        </p:blipFill>
        <p:spPr>
          <a:xfrm>
            <a:off x="4830277" y="2254778"/>
            <a:ext cx="2558562" cy="1424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25881" t="16278" r="36431" b="44706"/>
          <a:stretch/>
        </p:blipFill>
        <p:spPr>
          <a:xfrm>
            <a:off x="4838473" y="4174388"/>
            <a:ext cx="2550366" cy="1383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25868" t="16377" r="36569" b="44825"/>
          <a:stretch/>
        </p:blipFill>
        <p:spPr>
          <a:xfrm>
            <a:off x="8562868" y="4171561"/>
            <a:ext cx="2554764" cy="13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27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45" y="460025"/>
            <a:ext cx="3741681" cy="30923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227" y="460024"/>
            <a:ext cx="3420753" cy="59321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416" y="3590925"/>
            <a:ext cx="3736811" cy="2801241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76200"/>
            <a:ext cx="3642468" cy="1107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66FF9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5 Medium" panose="020B0503030302020204" pitchFamily="34" charset="-127"/>
              </a:rPr>
              <a:t>마인크래프트 인벤토리 및 조합법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상세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7B73B-8777-4752-96BF-C3F86C5005E3}"/>
              </a:ext>
            </a:extLst>
          </p:cNvPr>
          <p:cNvSpPr/>
          <p:nvPr/>
        </p:nvSpPr>
        <p:spPr>
          <a:xfrm>
            <a:off x="4467546" y="444500"/>
            <a:ext cx="7208611" cy="5947666"/>
          </a:xfrm>
          <a:prstGeom prst="rect">
            <a:avLst/>
          </a:prstGeom>
          <a:noFill/>
          <a:ln w="1905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DE7814B-BC52-4648-934E-CF870074852C}"/>
              </a:ext>
            </a:extLst>
          </p:cNvPr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66FF9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 아이템의 레시피를 제작하는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필요한아이템과 만들어지는 아이템을 생성 그리고 저장하고 조합대에 배치 가능한 경우의 수 만큼 반복하여 레시피를 생성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66FF9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레시피를 구성하는 데이터형과 작동하는 함수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필요한 아이템 목록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테이블마다 아이템이 배치되는 것을 저장하는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int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형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List,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만들어지는 아이템으로 구성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66FF9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en-US" altLang="ko-KR" sz="1100" dirty="0" smtClean="0">
                <a:solidFill>
                  <a:srgbClr val="66FF9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아이템을 구성하는 데이터형 그리고 같은 아이템이 한 슬롯에 여러 개가 존재 할 수 있는 아이템과 아닌 아이템에 따라 다르게 작동하는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고유 인덱스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 개수로 구성 한 슬롯 안에 여러 개의 아이템이 들어가는 것은 인덱스를 검사하여 판단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개이상일경우 텍스트로 표시하도록 구현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7947472" y="421433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6FF9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1</a:t>
            </a:r>
            <a:endParaRPr lang="ko-KR" altLang="en-US" sz="1600" dirty="0">
              <a:solidFill>
                <a:srgbClr val="66FF9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11382135" y="421433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66FF9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66FF9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7938293" y="3552333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66FF9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66FF9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118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99646"/>
            <a:ext cx="3958015" cy="10842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66FF9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마인크래프트 인벤토리 및 조합법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FEF93-C563-43CA-8B8A-FC808BD3114D}"/>
              </a:ext>
            </a:extLst>
          </p:cNvPr>
          <p:cNvSpPr txBox="1">
            <a:spLocks/>
          </p:cNvSpPr>
          <p:nvPr/>
        </p:nvSpPr>
        <p:spPr>
          <a:xfrm>
            <a:off x="4021667" y="1592094"/>
            <a:ext cx="7357533" cy="4749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171450" indent="-171450">
              <a:lnSpc>
                <a:spcPct val="100000"/>
              </a:lnSpc>
              <a:spcBef>
                <a:spcPct val="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10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pPr>
              <a:buClr>
                <a:srgbClr val="66FF99"/>
              </a:buClr>
            </a:pPr>
            <a:r>
              <a:rPr lang="en-US" altLang="ko-KR" sz="1200" dirty="0" smtClean="0">
                <a:solidFill>
                  <a:srgbClr val="66FF99"/>
                </a:solidFill>
              </a:rPr>
              <a:t>[</a:t>
            </a:r>
            <a:r>
              <a:rPr lang="ko-KR" altLang="en-US" sz="1200" dirty="0" err="1" smtClean="0">
                <a:solidFill>
                  <a:srgbClr val="66FF99"/>
                </a:solidFill>
              </a:rPr>
              <a:t>힘들었던점</a:t>
            </a:r>
            <a:r>
              <a:rPr lang="en-US" altLang="ko-KR" sz="1200" dirty="0" smtClean="0">
                <a:solidFill>
                  <a:srgbClr val="66FF99"/>
                </a:solidFill>
              </a:rPr>
              <a:t>]</a:t>
            </a:r>
            <a:endParaRPr lang="en-US" altLang="ko-KR" sz="1200" dirty="0">
              <a:solidFill>
                <a:srgbClr val="66FF99"/>
              </a:solidFill>
            </a:endParaRPr>
          </a:p>
          <a:p>
            <a:pPr marL="228600" indent="-228600">
              <a:buClr>
                <a:srgbClr val="66FF99"/>
              </a:buClr>
              <a:buAutoNum type="arabicParenR"/>
            </a:pP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조합법을 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스크립트로 구현을 할 때 재료 아이템들의 배치가 상당히 생각을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요구하였습니다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포기하지않고 지속적으로 고민을 하여 구현하는데 성공하였습니다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</a:t>
            </a:r>
          </a:p>
          <a:p>
            <a:pPr marL="228600" indent="-228600">
              <a:buClr>
                <a:srgbClr val="66FF99"/>
              </a:buClr>
              <a:buAutoNum type="arabicParenR"/>
            </a:pPr>
            <a:endParaRPr lang="en-US" altLang="ko-KR" sz="1200" dirty="0">
              <a:solidFill>
                <a:schemeClr val="bg1"/>
              </a:solidFill>
              <a:latin typeface="에스코어"/>
              <a:ea typeface="에스코어 드림 3 Light" panose="020B0303030302020204"/>
            </a:endParaRPr>
          </a:p>
          <a:p>
            <a:pPr marL="0" indent="0">
              <a:buClr>
                <a:srgbClr val="66FF99"/>
              </a:buClr>
              <a:buNone/>
            </a:pPr>
            <a:r>
              <a:rPr lang="en-US" altLang="ko-KR" sz="1200" dirty="0" smtClean="0">
                <a:solidFill>
                  <a:srgbClr val="66FF99"/>
                </a:solidFill>
                <a:latin typeface="에스코어"/>
                <a:ea typeface="에스코어 드림 3 Light" panose="020B0303030302020204"/>
              </a:rPr>
              <a:t>2)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똑같은 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재료로 알맞은 배열에 맞춰서 다른 칸에 재료 아이템을 배치해도 조합이 되어야 한다는 부분이 힘들었습니다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저는 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당시 가능한 조합에 맞는 레시피를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반복문을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이용해 여러 개를 생성하여 해결하였습니다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01A75F-B44B-4836-A8B0-7BC25DDA339A}"/>
              </a:ext>
            </a:extLst>
          </p:cNvPr>
          <p:cNvGrpSpPr/>
          <p:nvPr/>
        </p:nvGrpSpPr>
        <p:grpSpPr>
          <a:xfrm>
            <a:off x="396115" y="1919654"/>
            <a:ext cx="2664541" cy="3955293"/>
            <a:chOff x="473117" y="2218037"/>
            <a:chExt cx="2664541" cy="3955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64AA50-9FDD-408E-99A4-CD0BF9F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8400" l="10000" r="90000">
                          <a14:foregroundMark x1="50933" y1="20400" x2="52133" y2="22400"/>
                          <a14:foregroundMark x1="46933" y1="18800" x2="51200" y2="22400"/>
                          <a14:foregroundMark x1="48533" y1="22133" x2="48267" y2="31467"/>
                          <a14:foregroundMark x1="57467" y1="31200" x2="43867" y2="45867"/>
                          <a14:foregroundMark x1="43867" y1="45867" x2="41867" y2="46267"/>
                          <a14:foregroundMark x1="46400" y1="21067" x2="44267" y2="77867"/>
                          <a14:foregroundMark x1="48000" y1="25600" x2="36400" y2="96533"/>
                          <a14:foregroundMark x1="50000" y1="19067" x2="40267" y2="26533"/>
                          <a14:foregroundMark x1="56667" y1="20133" x2="47733" y2="14933"/>
                          <a14:foregroundMark x1="44267" y1="18933" x2="48400" y2="16533"/>
                          <a14:foregroundMark x1="55733" y1="16533" x2="53333" y2="18267"/>
                          <a14:foregroundMark x1="43867" y1="18533" x2="43600" y2="10800"/>
                          <a14:foregroundMark x1="54533" y1="26000" x2="58533" y2="36267"/>
                          <a14:foregroundMark x1="56533" y1="26267" x2="69467" y2="57733"/>
                          <a14:foregroundMark x1="61867" y1="56667" x2="53333" y2="92000"/>
                          <a14:foregroundMark x1="50133" y1="82267" x2="55467" y2="95467"/>
                          <a14:foregroundMark x1="54400" y1="90933" x2="38133" y2="98400"/>
                          <a14:foregroundMark x1="40000" y1="94267" x2="61200" y2="96800"/>
                          <a14:backgroundMark x1="62000" y1="5067" x2="78667" y2="21467"/>
                          <a14:backgroundMark x1="78667" y1="21467" x2="79067" y2="22533"/>
                          <a14:backgroundMark x1="61733" y1="23200" x2="62400" y2="26533"/>
                          <a14:backgroundMark x1="60800" y1="23467" x2="62000" y2="28133"/>
                          <a14:backgroundMark x1="60800" y1="24533" x2="59867" y2="276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7" y="3508789"/>
              <a:ext cx="2664541" cy="2664541"/>
            </a:xfrm>
            <a:prstGeom prst="rect">
              <a:avLst/>
            </a:prstGeom>
          </p:spPr>
        </p:pic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36C8421D-6955-4726-87A6-197786C7DA09}"/>
                </a:ext>
              </a:extLst>
            </p:cNvPr>
            <p:cNvSpPr/>
            <p:nvPr/>
          </p:nvSpPr>
          <p:spPr>
            <a:xfrm>
              <a:off x="1183873" y="2218037"/>
              <a:ext cx="1953785" cy="1309036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150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644170"/>
            <a:ext cx="782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ko-KR" altLang="en-US" sz="4800" spc="0" dirty="0" err="1">
                <a:solidFill>
                  <a:srgbClr val="FF66CC"/>
                </a:solidFill>
              </a:rPr>
              <a:t>타르코프</a:t>
            </a:r>
            <a:endParaRPr lang="en-US" altLang="ko-KR" sz="4800" spc="0" dirty="0">
              <a:solidFill>
                <a:srgbClr val="FF66CC"/>
              </a:solidFill>
            </a:endParaRPr>
          </a:p>
          <a:p>
            <a:r>
              <a:rPr lang="ko-KR" altLang="en-US" sz="4800" spc="0" dirty="0">
                <a:solidFill>
                  <a:srgbClr val="FF66CC"/>
                </a:solidFill>
              </a:rPr>
              <a:t>인벤토리 및 장비창 시스템</a:t>
            </a:r>
          </a:p>
        </p:txBody>
      </p:sp>
    </p:spTree>
    <p:extLst>
      <p:ext uri="{BB962C8B-B14F-4D97-AF65-F5344CB8AC3E}">
        <p14:creationId xmlns:p14="http://schemas.microsoft.com/office/powerpoint/2010/main" val="3560049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004" t="10793" r="30870" b="39172"/>
          <a:stretch/>
        </p:blipFill>
        <p:spPr>
          <a:xfrm>
            <a:off x="4675615" y="1439694"/>
            <a:ext cx="7195121" cy="4051861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FF66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</a:t>
            </a:r>
            <a:r>
              <a:rPr lang="ko-KR" altLang="en-US" sz="1200" dirty="0">
                <a:solidFill>
                  <a:srgbClr val="FF66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r>
              <a:rPr lang="en-US" altLang="ko-KR" sz="1200" dirty="0">
                <a:solidFill>
                  <a:srgbClr val="FF66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타르코프</a:t>
            </a:r>
            <a:r>
              <a:rPr lang="ko-KR" altLang="en-US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인벤토리 및 장비창</a:t>
            </a:r>
            <a:endParaRPr lang="en-US" altLang="ko-KR" sz="12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FF66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rgbClr val="FF66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rgbClr val="FF66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rgbClr val="FF66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66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rgbClr val="FF66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2023.05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2" y="85725"/>
            <a:ext cx="3472386" cy="10982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FF66C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FF66C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FF66CC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타르코프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인벤토리 및 장비창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FF66CC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타르코프의 인벤토리와 장비창 시스템을 직접 구현 해보았습니다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buClr>
                <a:srgbClr val="FF66CC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마인크래프트 인벤토리와 달리 타르코프는 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멀티 셀 인벤토리 시스템을 사용하였습니다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675616" y="1439694"/>
            <a:ext cx="7208611" cy="4051861"/>
          </a:xfrm>
          <a:prstGeom prst="rect">
            <a:avLst/>
          </a:prstGeom>
          <a:noFill/>
          <a:ln w="19050"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861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123092"/>
            <a:ext cx="3407031" cy="10608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FF66C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FF66C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FF66CC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타르코프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인벤토리 및 장비창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1123405" y="3681097"/>
            <a:ext cx="2554566" cy="400333"/>
          </a:xfrm>
          <a:prstGeom prst="rect">
            <a:avLst/>
          </a:prstGeom>
          <a:solidFill>
            <a:srgbClr val="FF66CC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아이템 </a:t>
            </a:r>
            <a:r>
              <a:rPr lang="ko-KR" altLang="en-US" dirty="0" err="1" smtClean="0">
                <a:solidFill>
                  <a:schemeClr val="tx1"/>
                </a:solidFill>
              </a:rPr>
              <a:t>놓을곳</a:t>
            </a:r>
            <a:r>
              <a:rPr lang="ko-KR" altLang="en-US" dirty="0" smtClean="0">
                <a:solidFill>
                  <a:schemeClr val="tx1"/>
                </a:solidFill>
              </a:rPr>
              <a:t> 하이라이트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1123405" y="5559014"/>
            <a:ext cx="2554566" cy="400333"/>
          </a:xfrm>
          <a:prstGeom prst="rect">
            <a:avLst/>
          </a:prstGeom>
          <a:solidFill>
            <a:srgbClr val="FF66CC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회전에 </a:t>
            </a:r>
            <a:r>
              <a:rPr lang="ko-KR" altLang="en-US" dirty="0" err="1" smtClean="0">
                <a:solidFill>
                  <a:schemeClr val="tx1"/>
                </a:solidFill>
              </a:rPr>
              <a:t>맟춰</a:t>
            </a:r>
            <a:r>
              <a:rPr lang="ko-KR" altLang="en-US" dirty="0" smtClean="0">
                <a:solidFill>
                  <a:schemeClr val="tx1"/>
                </a:solidFill>
              </a:rPr>
              <a:t> 하이라이트도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같이 반응 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1119411" y="1858419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500" spc="-150" dirty="0" smtClean="0">
                <a:latin typeface="에스코어 드림 3 Light"/>
                <a:ea typeface="에스코어 드림 5 Medium" panose="020B0503030302020204"/>
              </a:rPr>
              <a:t>아이템 하이라이트 </a:t>
            </a:r>
            <a:r>
              <a:rPr lang="en-US" altLang="ko-KR" sz="1500" spc="-150" dirty="0" smtClean="0">
                <a:latin typeface="에스코어 드림 3 Light"/>
                <a:ea typeface="에스코어 드림 5 Medium" panose="020B0503030302020204"/>
              </a:rPr>
              <a:t>&amp; </a:t>
            </a:r>
            <a:r>
              <a:rPr lang="ko-KR" altLang="en-US" sz="1500" spc="-150" dirty="0" smtClean="0">
                <a:latin typeface="에스코어 드림 3 Light"/>
                <a:ea typeface="에스코어 드림 5 Medium" panose="020B0503030302020204"/>
              </a:rPr>
              <a:t>회전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4830484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장비 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&amp;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아이템 배치 중복 처리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DA37333B-7413-44E1-A1EA-3498A1BE2629}"/>
              </a:ext>
            </a:extLst>
          </p:cNvPr>
          <p:cNvSpPr txBox="1">
            <a:spLocks/>
          </p:cNvSpPr>
          <p:nvPr/>
        </p:nvSpPr>
        <p:spPr>
          <a:xfrm>
            <a:off x="4834478" y="3680241"/>
            <a:ext cx="2554566" cy="400333"/>
          </a:xfrm>
          <a:prstGeom prst="rect">
            <a:avLst/>
          </a:prstGeom>
          <a:solidFill>
            <a:srgbClr val="FF66CC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장비 아이템을 착용하면 장비 창에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맞는 </a:t>
            </a:r>
            <a:r>
              <a:rPr lang="en-US" altLang="ko-KR" dirty="0" smtClean="0">
                <a:solidFill>
                  <a:schemeClr val="tx1"/>
                </a:solidFill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</a:rPr>
              <a:t>로 변경되도록 구현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4834478" y="5558158"/>
            <a:ext cx="2554361" cy="400333"/>
          </a:xfrm>
          <a:prstGeom prst="rect">
            <a:avLst/>
          </a:prstGeom>
          <a:solidFill>
            <a:srgbClr val="FF66CC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이미 있는 아이템에 놓으면 서로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아이템 위치가 변하도록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85590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아이템 및 그리드 인스펙터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8563073" y="3680241"/>
            <a:ext cx="2554566" cy="400333"/>
          </a:xfrm>
          <a:prstGeom prst="rect">
            <a:avLst/>
          </a:prstGeom>
          <a:solidFill>
            <a:srgbClr val="FF66CC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 err="1" smtClean="0">
                <a:solidFill>
                  <a:schemeClr val="tx1"/>
                </a:solidFill>
              </a:rPr>
              <a:t>ScriptTable</a:t>
            </a:r>
            <a:r>
              <a:rPr lang="en-US" altLang="ko-KR" dirty="0" smtClean="0">
                <a:solidFill>
                  <a:schemeClr val="tx1"/>
                </a:solidFill>
              </a:rPr>
              <a:t> Object</a:t>
            </a:r>
            <a:r>
              <a:rPr lang="ko-KR" altLang="en-US" dirty="0" smtClean="0">
                <a:solidFill>
                  <a:schemeClr val="tx1"/>
                </a:solidFill>
              </a:rPr>
              <a:t>로 생성되 있는 아이템정보를 불러오도록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86BC6BA7-DD8A-4CD9-B6E4-E85FB38A7B49}"/>
              </a:ext>
            </a:extLst>
          </p:cNvPr>
          <p:cNvSpPr txBox="1">
            <a:spLocks/>
          </p:cNvSpPr>
          <p:nvPr/>
        </p:nvSpPr>
        <p:spPr>
          <a:xfrm>
            <a:off x="8563073" y="5558158"/>
            <a:ext cx="2554566" cy="400333"/>
          </a:xfrm>
          <a:prstGeom prst="rect">
            <a:avLst/>
          </a:prstGeom>
          <a:solidFill>
            <a:srgbClr val="FF66CC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사이즈를 입력 하면 해당하는 칸수로 그리드의 크기가 변경되도록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10851" r="30642" b="38742"/>
          <a:stretch/>
        </p:blipFill>
        <p:spPr>
          <a:xfrm>
            <a:off x="1123200" y="2258752"/>
            <a:ext cx="2554771" cy="143561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10791" r="30743" b="39012"/>
          <a:stretch/>
        </p:blipFill>
        <p:spPr>
          <a:xfrm>
            <a:off x="1122585" y="4118219"/>
            <a:ext cx="2556000" cy="143993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605" y="2247704"/>
            <a:ext cx="2560027" cy="14466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21021" t="10561" r="30775" b="39801"/>
          <a:stretch/>
        </p:blipFill>
        <p:spPr>
          <a:xfrm>
            <a:off x="4839136" y="4128472"/>
            <a:ext cx="2555577" cy="14296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072" y="4128472"/>
            <a:ext cx="2554559" cy="14296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19637" t="8261" r="29612" b="39706"/>
          <a:stretch/>
        </p:blipFill>
        <p:spPr>
          <a:xfrm>
            <a:off x="4834471" y="2254226"/>
            <a:ext cx="2554368" cy="14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9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45" y="4286169"/>
            <a:ext cx="7185523" cy="210599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46" y="453257"/>
            <a:ext cx="7208611" cy="14844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451" y="1946489"/>
            <a:ext cx="3354763" cy="23326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27303"/>
          <a:stretch/>
        </p:blipFill>
        <p:spPr>
          <a:xfrm>
            <a:off x="7847070" y="1946489"/>
            <a:ext cx="3797137" cy="2332675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76200"/>
            <a:ext cx="3524260" cy="1107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FF66C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FF66C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FF66CC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타르코프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인벤토리 및 장비창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상세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7B73B-8777-4752-96BF-C3F86C5005E3}"/>
              </a:ext>
            </a:extLst>
          </p:cNvPr>
          <p:cNvSpPr/>
          <p:nvPr/>
        </p:nvSpPr>
        <p:spPr>
          <a:xfrm>
            <a:off x="4467546" y="444500"/>
            <a:ext cx="7208611" cy="5947666"/>
          </a:xfrm>
          <a:prstGeom prst="rect">
            <a:avLst/>
          </a:prstGeom>
          <a:noFill/>
          <a:ln w="19050"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DE7814B-BC52-4648-934E-CF870074852C}"/>
              </a:ext>
            </a:extLst>
          </p:cNvPr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FF66CC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FF66C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en-US" altLang="ko-KR" sz="1100" dirty="0" smtClean="0">
                <a:solidFill>
                  <a:srgbClr val="FF66C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그리드의 크기를 설정하는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인스펙터에서 원하는 가로 세로의 칸수를 입력하면 해당하는 사이즈의 그리드로 크기가 변경되도록 구현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66CC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FF66C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장비아이템을 인벤토리에서 장비창으로 장착하는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레이캐스트를 사용하여 마우스포인터위치에서 검출된 오브젝트에서 특정 태그가 있을 경우 해당 태그의 오브젝트의 크기로 변경하여 장착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66CC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FF66C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en-US" altLang="ko-KR" sz="1100" dirty="0" smtClean="0">
                <a:solidFill>
                  <a:srgbClr val="FF66C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하이라이트의 사이즈 및 포지션 설정하는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들고있는 아이템의 정보를 불러와 하이라이트 크기와 좌표를 설정하도록 구현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66CC"/>
              </a:buClr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FF66C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Scriptable Object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만들어진 아이템 정보 코드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(Scriptable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Object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만들어 해당 오브젝트의 인스펙터 화면에서 정보를 수정함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11373272" y="460792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66C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1</a:t>
            </a:r>
            <a:endParaRPr lang="ko-KR" altLang="en-US" sz="1600" dirty="0">
              <a:solidFill>
                <a:srgbClr val="FF66C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7576137" y="1944737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66C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FF66C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11373274" y="1937732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66C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FF66C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11373273" y="4279164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66C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4</a:t>
            </a:r>
            <a:endParaRPr lang="ko-KR" altLang="en-US" sz="1600" dirty="0">
              <a:solidFill>
                <a:srgbClr val="FF66C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070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37432" y="710120"/>
            <a:ext cx="3642468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전시회 이력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336717" y="451555"/>
            <a:ext cx="5476370" cy="252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rgbClr val="92D050"/>
                </a:solidFill>
              </a:rPr>
              <a:t>2022 Path To </a:t>
            </a:r>
            <a:r>
              <a:rPr lang="en-US" altLang="ko-KR" dirty="0" err="1">
                <a:solidFill>
                  <a:srgbClr val="92D050"/>
                </a:solidFill>
              </a:rPr>
              <a:t>Yggdrashil</a:t>
            </a:r>
            <a:r>
              <a:rPr lang="en-US" altLang="ko-KR" dirty="0">
                <a:solidFill>
                  <a:srgbClr val="92D050"/>
                </a:solidFill>
              </a:rPr>
              <a:t> (</a:t>
            </a:r>
            <a:r>
              <a:rPr lang="ko-KR" altLang="en-US" dirty="0" err="1">
                <a:solidFill>
                  <a:srgbClr val="92D050"/>
                </a:solidFill>
              </a:rPr>
              <a:t>보스러쉬</a:t>
            </a:r>
            <a:r>
              <a:rPr lang="ko-KR" altLang="en-US" dirty="0">
                <a:solidFill>
                  <a:srgbClr val="92D050"/>
                </a:solidFill>
              </a:rPr>
              <a:t> 액션 게임</a:t>
            </a:r>
            <a:r>
              <a:rPr lang="en-US" altLang="ko-KR" dirty="0">
                <a:solidFill>
                  <a:srgbClr val="92D050"/>
                </a:solidFill>
              </a:rPr>
              <a:t>) G-Star &amp; GGC </a:t>
            </a:r>
            <a:r>
              <a:rPr lang="ko-KR" altLang="en-US" dirty="0">
                <a:solidFill>
                  <a:srgbClr val="92D050"/>
                </a:solidFill>
              </a:rPr>
              <a:t>전시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교내 프로젝트에서 제작한 게임을 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G-Star &amp; GGC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 전시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하였고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관객들이 플레이하는 것을 보며 장단점과 개선이 필요한 사항을 확인할 수 있었습니다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 업체들의 게임을 플레이해 보며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식견을 넓힐 수 있었고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 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어떻게 구현할 수 있을까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생각해보는 계기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되었습니다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이러한 경험을 통해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프로그래머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되고 싶다는 꿈을 확고하게 다질 수 있었고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필요한 노력을 더욱 열심히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하게 되었습니다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E23049-DEC8-4564-9F51-33C4402C0A53}"/>
              </a:ext>
            </a:extLst>
          </p:cNvPr>
          <p:cNvGrpSpPr/>
          <p:nvPr/>
        </p:nvGrpSpPr>
        <p:grpSpPr>
          <a:xfrm>
            <a:off x="4473647" y="781396"/>
            <a:ext cx="7202511" cy="5613054"/>
            <a:chOff x="4473647" y="781396"/>
            <a:chExt cx="6751993" cy="526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7" t="36527" r="1136" b="13756"/>
            <a:stretch/>
          </p:blipFill>
          <p:spPr>
            <a:xfrm>
              <a:off x="8127208" y="3742761"/>
              <a:ext cx="3098432" cy="230059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52" t="31844" r="433" b="145"/>
            <a:stretch/>
          </p:blipFill>
          <p:spPr>
            <a:xfrm>
              <a:off x="5811221" y="781933"/>
              <a:ext cx="3193395" cy="296082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4616" y="781396"/>
              <a:ext cx="2221024" cy="29613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03"/>
            <a:stretch/>
          </p:blipFill>
          <p:spPr>
            <a:xfrm>
              <a:off x="4477139" y="3742761"/>
              <a:ext cx="3751183" cy="22984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7" t="-1" r="51636" b="863"/>
            <a:stretch/>
          </p:blipFill>
          <p:spPr>
            <a:xfrm>
              <a:off x="4473647" y="781396"/>
              <a:ext cx="1332793" cy="296141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0E963B-173E-4264-9701-A147FF7AA265}"/>
              </a:ext>
            </a:extLst>
          </p:cNvPr>
          <p:cNvSpPr/>
          <p:nvPr/>
        </p:nvSpPr>
        <p:spPr>
          <a:xfrm>
            <a:off x="4467546" y="781396"/>
            <a:ext cx="7208611" cy="561077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843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105508"/>
            <a:ext cx="3459784" cy="10784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FF66C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FF66C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FF66CC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타르코프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인벤토리 및 장비창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FEF93-C563-43CA-8B8A-FC808BD3114D}"/>
              </a:ext>
            </a:extLst>
          </p:cNvPr>
          <p:cNvSpPr txBox="1">
            <a:spLocks/>
          </p:cNvSpPr>
          <p:nvPr/>
        </p:nvSpPr>
        <p:spPr>
          <a:xfrm>
            <a:off x="4021667" y="1592094"/>
            <a:ext cx="7357533" cy="4749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171450" indent="-171450">
              <a:lnSpc>
                <a:spcPct val="100000"/>
              </a:lnSpc>
              <a:spcBef>
                <a:spcPct val="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10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pPr>
              <a:buClr>
                <a:srgbClr val="FF66CC"/>
              </a:buClr>
            </a:pPr>
            <a:r>
              <a:rPr lang="en-US" altLang="ko-KR" sz="1200" dirty="0" smtClean="0">
                <a:solidFill>
                  <a:srgbClr val="FF66CC"/>
                </a:solidFill>
              </a:rPr>
              <a:t>[</a:t>
            </a:r>
            <a:r>
              <a:rPr lang="ko-KR" altLang="en-US" sz="1200" dirty="0" smtClean="0">
                <a:solidFill>
                  <a:srgbClr val="FF66CC"/>
                </a:solidFill>
              </a:rPr>
              <a:t>일반 인벤토리와 다른 방식</a:t>
            </a:r>
            <a:r>
              <a:rPr lang="en-US" altLang="ko-KR" sz="1200" dirty="0" smtClean="0">
                <a:solidFill>
                  <a:srgbClr val="FF66CC"/>
                </a:solidFill>
              </a:rPr>
              <a:t>]</a:t>
            </a:r>
            <a:endParaRPr lang="en-US" altLang="ko-KR" sz="1200" dirty="0">
              <a:solidFill>
                <a:srgbClr val="FF66CC"/>
              </a:solidFill>
            </a:endParaRPr>
          </a:p>
          <a:p>
            <a:pPr marL="0" indent="0">
              <a:buNone/>
            </a:pP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여태까지 슬롯 기반의 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일반적인 인벤토리 시스템만 만들어봐서 어떻게 접근할지 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고민이었습니다</a:t>
            </a:r>
            <a:r>
              <a:rPr lang="en-US" altLang="ko-KR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하지만 멀티 셀 인벤토리에 관한 게임과 설명을 보고 셀 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한 칸의 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크기를 정해두고 칸수를 인스펙터에서 지정하면 해당하는 칸수의 크기로 바꾸는 방식으로 아이템 및 인벤토리 칸을 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만들었습니다</a:t>
            </a:r>
            <a:r>
              <a:rPr lang="en-US" altLang="ko-KR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Adobe 고딕 Std B" panose="020B0800000000000000" pitchFamily="34" charset="-127"/>
              <a:ea typeface="에스코어 드림 3 Light" panose="020B0303030302020204"/>
            </a:endParaRPr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rgbClr val="FF66CC"/>
              </a:buClr>
            </a:pPr>
            <a:r>
              <a:rPr lang="en-US" altLang="ko-KR" sz="1200" dirty="0" smtClean="0">
                <a:solidFill>
                  <a:srgbClr val="FF66CC"/>
                </a:solidFill>
              </a:rPr>
              <a:t>[</a:t>
            </a:r>
            <a:r>
              <a:rPr lang="ko-KR" altLang="en-US" sz="1200" dirty="0" smtClean="0">
                <a:solidFill>
                  <a:srgbClr val="FF66CC"/>
                </a:solidFill>
              </a:rPr>
              <a:t>좌표 계산의 번거로움</a:t>
            </a:r>
            <a:r>
              <a:rPr lang="en-US" altLang="ko-KR" sz="1200" dirty="0">
                <a:solidFill>
                  <a:srgbClr val="FF66CC"/>
                </a:solidFill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아이템을 놓을 때 마우스 위치에 해당하는 셀이 어디인지 계산하는 작업도 기존 인벤토리와 달라서 힘들었습니다</a:t>
            </a:r>
            <a:r>
              <a:rPr lang="en-US" altLang="ko-KR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기존 인벤토리에서는 슬롯한개마다 오브젝트여서 어느 오브젝트 넣을 것인지 확실하게 알 수 있지만 멀티 셀은 좌표 계산을 해줘야 하는 작업이 추가되어 더욱 힘들었습니다</a:t>
            </a:r>
            <a:r>
              <a:rPr lang="en-US" altLang="ko-KR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.</a:t>
            </a:r>
          </a:p>
          <a:p>
            <a:pPr>
              <a:lnSpc>
                <a:spcPct val="150000"/>
              </a:lnSpc>
              <a:buClr>
                <a:srgbClr val="FF66CC"/>
              </a:buClr>
            </a:pPr>
            <a:endParaRPr lang="en-US" altLang="ko-KR" sz="1200" dirty="0">
              <a:solidFill>
                <a:schemeClr val="bg1"/>
              </a:solidFill>
              <a:latin typeface="Adobe 고딕 Std B" panose="020B0800000000000000" pitchFamily="34" charset="-127"/>
              <a:ea typeface="에스코어 드림 3 Light" panose="020B0303030302020204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01A75F-B44B-4836-A8B0-7BC25DDA339A}"/>
              </a:ext>
            </a:extLst>
          </p:cNvPr>
          <p:cNvGrpSpPr/>
          <p:nvPr/>
        </p:nvGrpSpPr>
        <p:grpSpPr>
          <a:xfrm>
            <a:off x="396115" y="1919654"/>
            <a:ext cx="2664541" cy="3955293"/>
            <a:chOff x="473117" y="2218037"/>
            <a:chExt cx="2664541" cy="3955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64AA50-9FDD-408E-99A4-CD0BF9F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8400" l="10000" r="90000">
                          <a14:foregroundMark x1="50933" y1="20400" x2="52133" y2="22400"/>
                          <a14:foregroundMark x1="46933" y1="18800" x2="51200" y2="22400"/>
                          <a14:foregroundMark x1="48533" y1="22133" x2="48267" y2="31467"/>
                          <a14:foregroundMark x1="57467" y1="31200" x2="43867" y2="45867"/>
                          <a14:foregroundMark x1="43867" y1="45867" x2="41867" y2="46267"/>
                          <a14:foregroundMark x1="46400" y1="21067" x2="44267" y2="77867"/>
                          <a14:foregroundMark x1="48000" y1="25600" x2="36400" y2="96533"/>
                          <a14:foregroundMark x1="50000" y1="19067" x2="40267" y2="26533"/>
                          <a14:foregroundMark x1="56667" y1="20133" x2="47733" y2="14933"/>
                          <a14:foregroundMark x1="44267" y1="18933" x2="48400" y2="16533"/>
                          <a14:foregroundMark x1="55733" y1="16533" x2="53333" y2="18267"/>
                          <a14:foregroundMark x1="43867" y1="18533" x2="43600" y2="10800"/>
                          <a14:foregroundMark x1="54533" y1="26000" x2="58533" y2="36267"/>
                          <a14:foregroundMark x1="56533" y1="26267" x2="69467" y2="57733"/>
                          <a14:foregroundMark x1="61867" y1="56667" x2="53333" y2="92000"/>
                          <a14:foregroundMark x1="50133" y1="82267" x2="55467" y2="95467"/>
                          <a14:foregroundMark x1="54400" y1="90933" x2="38133" y2="98400"/>
                          <a14:foregroundMark x1="40000" y1="94267" x2="61200" y2="96800"/>
                          <a14:backgroundMark x1="62000" y1="5067" x2="78667" y2="21467"/>
                          <a14:backgroundMark x1="78667" y1="21467" x2="79067" y2="22533"/>
                          <a14:backgroundMark x1="61733" y1="23200" x2="62400" y2="26533"/>
                          <a14:backgroundMark x1="60800" y1="23467" x2="62000" y2="28133"/>
                          <a14:backgroundMark x1="60800" y1="24533" x2="59867" y2="276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7" y="3508789"/>
              <a:ext cx="2664541" cy="2664541"/>
            </a:xfrm>
            <a:prstGeom prst="rect">
              <a:avLst/>
            </a:prstGeom>
          </p:spPr>
        </p:pic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36C8421D-6955-4726-87A6-197786C7DA09}"/>
                </a:ext>
              </a:extLst>
            </p:cNvPr>
            <p:cNvSpPr/>
            <p:nvPr/>
          </p:nvSpPr>
          <p:spPr>
            <a:xfrm>
              <a:off x="1183873" y="2218037"/>
              <a:ext cx="1953785" cy="1309036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9159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644170"/>
            <a:ext cx="782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sz="4800" spc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RPG</a:t>
            </a:r>
          </a:p>
          <a:p>
            <a:r>
              <a:rPr lang="ko-KR" altLang="en-US" sz="4800" spc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스킬트리 시스템</a:t>
            </a:r>
          </a:p>
        </p:txBody>
      </p:sp>
    </p:spTree>
    <p:extLst>
      <p:ext uri="{BB962C8B-B14F-4D97-AF65-F5344CB8AC3E}">
        <p14:creationId xmlns:p14="http://schemas.microsoft.com/office/powerpoint/2010/main" val="1605392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998"/>
          <a:stretch/>
        </p:blipFill>
        <p:spPr>
          <a:xfrm>
            <a:off x="4675616" y="1439694"/>
            <a:ext cx="6795415" cy="4061334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</a:t>
            </a:r>
            <a:r>
              <a:rPr lang="ko-KR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스킬트리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2023.04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2" y="85725"/>
            <a:ext cx="3472386" cy="10982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chemeClr val="accent4">
                  <a:lumMod val="40000"/>
                  <a:lumOff val="6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스킬트리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일반적인 스킬트리시스템을 구현 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FF66CC"/>
              </a:buClr>
              <a:buFont typeface="Arial" panose="020B0604020202020204" pitchFamily="34" charset="0"/>
              <a:buChar char="•"/>
            </a:pP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기존에 있는 스킬트리처럼 레벨업하면 스킬 포인트가 주어지고 특정레벨이되면 배울 수 있는 스킬들이 해금되는 방식으로 구현하였습니다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FF66CC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선행 스킬이 있는 경우 선행 스킬을 먼저 습득하지 않으면 해당 스킬을 배울 수 없도록 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675616" y="1439694"/>
            <a:ext cx="6795415" cy="4051861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337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123092"/>
            <a:ext cx="3407031" cy="10608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chemeClr val="accent4">
                  <a:lumMod val="40000"/>
                  <a:lumOff val="6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스킬트리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1123405" y="3681097"/>
            <a:ext cx="2554566" cy="4003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스킬 위에 마우스를 올리면 해당 스킬의 정보가 </a:t>
            </a:r>
            <a:r>
              <a:rPr lang="en-US" altLang="ko-KR" dirty="0" smtClean="0">
                <a:solidFill>
                  <a:schemeClr val="tx1"/>
                </a:solidFill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</a:rPr>
              <a:t>화면에 표시되도록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1123405" y="5559014"/>
            <a:ext cx="2554566" cy="4003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000" dirty="0" smtClean="0">
                <a:solidFill>
                  <a:schemeClr val="tx1"/>
                </a:solidFill>
              </a:rPr>
              <a:t>선으로 이어져 있는 스킬은 상위 스킬을 배워야 하위 스킬을 배울 수 있도록 구현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1119411" y="1858419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500" spc="-150" dirty="0" smtClean="0">
                <a:latin typeface="에스코어 드림 3 Light"/>
                <a:ea typeface="에스코어 드림 5 Medium" panose="020B0503030302020204"/>
              </a:rPr>
              <a:t>스킬 정보 </a:t>
            </a:r>
            <a:r>
              <a:rPr lang="en-US" altLang="ko-KR" sz="1500" spc="-150" dirty="0" smtClean="0">
                <a:latin typeface="에스코어 드림 3 Light"/>
                <a:ea typeface="에스코어 드림 5 Medium" panose="020B0503030302020204"/>
              </a:rPr>
              <a:t>UI &amp; </a:t>
            </a:r>
            <a:r>
              <a:rPr lang="ko-KR" altLang="en-US" sz="1500" spc="-150" dirty="0" smtClean="0">
                <a:latin typeface="에스코어 드림 3 Light"/>
                <a:ea typeface="에스코어 드림 5 Medium" panose="020B0503030302020204"/>
              </a:rPr>
              <a:t>스킬 배우기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4830484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스킬 인스펙터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4834478" y="5558158"/>
            <a:ext cx="2554361" cy="4003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트리구조를</a:t>
            </a:r>
            <a:r>
              <a:rPr lang="ko-KR" altLang="en-US" dirty="0" smtClean="0">
                <a:solidFill>
                  <a:schemeClr val="tx1"/>
                </a:solidFill>
              </a:rPr>
              <a:t> 이용해서 하위 스킬이 있는 스킬들도 확인 할 수 있도록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85590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구글시트 파싱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8704790" y="3681097"/>
            <a:ext cx="2554566" cy="4003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구글시트로 데이터를 저장시키고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파싱하여 유니티에 적용 시키도록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23603" t="10981" r="28617" b="39304"/>
          <a:stretch/>
        </p:blipFill>
        <p:spPr>
          <a:xfrm>
            <a:off x="1119411" y="2254226"/>
            <a:ext cx="2558560" cy="142968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11" y="4118019"/>
            <a:ext cx="2558560" cy="144013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789" y="2755780"/>
            <a:ext cx="2554559" cy="9360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470" y="2254226"/>
            <a:ext cx="2554369" cy="330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07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50150"/>
          <a:stretch/>
        </p:blipFill>
        <p:spPr>
          <a:xfrm>
            <a:off x="4457860" y="3770588"/>
            <a:ext cx="3773235" cy="205719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46" y="912335"/>
            <a:ext cx="3770043" cy="22882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r="8105"/>
          <a:stretch/>
        </p:blipFill>
        <p:spPr>
          <a:xfrm>
            <a:off x="8237589" y="3770587"/>
            <a:ext cx="3422387" cy="26149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589" y="912333"/>
            <a:ext cx="3438568" cy="2851615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76200"/>
            <a:ext cx="3524260" cy="1107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chemeClr val="accent4">
                  <a:lumMod val="40000"/>
                  <a:lumOff val="6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스킬트리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상세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7B73B-8777-4752-96BF-C3F86C5005E3}"/>
              </a:ext>
            </a:extLst>
          </p:cNvPr>
          <p:cNvSpPr/>
          <p:nvPr/>
        </p:nvSpPr>
        <p:spPr>
          <a:xfrm>
            <a:off x="4467546" y="912334"/>
            <a:ext cx="7208611" cy="5479831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DE7814B-BC52-4648-934E-CF870074852C}"/>
              </a:ext>
            </a:extLst>
          </p:cNvPr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en-US" altLang="ko-KR" sz="11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트리 구조로 스킬트리를 구성하는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루트 스킬에 스킬을 추가하는 함수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FF66CC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구글시트에서 스킬 데이터를 파싱 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구글시트 연결 코드와 워크시트이름을 입력하고 셀을 구분하는 이름으로 행을 나누어 차례대로 검사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FF66CC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en-US" altLang="ko-KR" sz="11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배우는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스킬의 요구 레벨이 플레이어 보다 낮은지 그리고 해당 스킬이 요구하는 스킬포인트보다 플레이어가 보유하고있는 스킬 포인트량 보다 적은지 검사 배웠으면 원하는 작업을 실행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FF66CC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스킬을 마우스 위에 올리면 해당 스킬 정보가 표시되는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유니티의 마우스이벤트를 사용해 스킬 위에 마우스 포인터가 있으면 구글시트에서 추출해온 정보들을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표시하도록 구현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7982834" y="859786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1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11373273" y="859786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7933286" y="3770587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11373273" y="3763948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4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647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105508"/>
            <a:ext cx="3459784" cy="10784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chemeClr val="accent4">
                  <a:lumMod val="40000"/>
                  <a:lumOff val="6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스킬트리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FEF93-C563-43CA-8B8A-FC808BD3114D}"/>
              </a:ext>
            </a:extLst>
          </p:cNvPr>
          <p:cNvSpPr txBox="1">
            <a:spLocks/>
          </p:cNvSpPr>
          <p:nvPr/>
        </p:nvSpPr>
        <p:spPr>
          <a:xfrm>
            <a:off x="4021667" y="1592094"/>
            <a:ext cx="7357533" cy="4749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171450" indent="-171450">
              <a:lnSpc>
                <a:spcPct val="100000"/>
              </a:lnSpc>
              <a:spcBef>
                <a:spcPct val="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10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pPr>
              <a:buClr>
                <a:schemeClr val="accent4">
                  <a:lumMod val="40000"/>
                  <a:lumOff val="60000"/>
                </a:schemeClr>
              </a:buClr>
            </a:pPr>
            <a:r>
              <a:rPr lang="en-US" altLang="ko-KR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[</a:t>
            </a:r>
            <a:r>
              <a:rPr lang="ko-KR" alt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트리 알고리즘의 활용</a:t>
            </a:r>
            <a:r>
              <a:rPr lang="en-US" altLang="ko-KR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]</a:t>
            </a:r>
            <a:endParaRPr lang="en-US" altLang="ko-KR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스킬트리를 트리알고리즘을 활용함으로써 스킬을 구현하였습니다</a:t>
            </a:r>
            <a:r>
              <a:rPr lang="en-US" altLang="ko-KR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.</a:t>
            </a:r>
          </a:p>
          <a:p>
            <a:pPr marL="0" indent="0"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Clr>
                <a:schemeClr val="accent4">
                  <a:lumMod val="40000"/>
                  <a:lumOff val="60000"/>
                </a:schemeClr>
              </a:buClr>
            </a:pPr>
            <a:r>
              <a:rPr lang="en-US" altLang="ko-KR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[</a:t>
            </a:r>
            <a:r>
              <a:rPr lang="ko-KR" alt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유니티 이벤트들을 활용하여 작업시간 단축</a:t>
            </a:r>
            <a:r>
              <a:rPr lang="en-US" altLang="ko-KR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유니티 마우스 이벤트</a:t>
            </a:r>
            <a:r>
              <a:rPr lang="en-US" altLang="ko-KR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라인렌더러등의 유니티에 주어진 기술들을 활용하여 대학 과제 제출일을 늦지 않고 제출 할 수가 있었습니다</a:t>
            </a:r>
            <a:r>
              <a:rPr lang="en-US" altLang="ko-KR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Adobe 고딕 Std B" panose="020B0800000000000000" pitchFamily="34" charset="-127"/>
              <a:ea typeface="에스코어 드림 3 Light" panose="020B0303030302020204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01A75F-B44B-4836-A8B0-7BC25DDA339A}"/>
              </a:ext>
            </a:extLst>
          </p:cNvPr>
          <p:cNvGrpSpPr/>
          <p:nvPr/>
        </p:nvGrpSpPr>
        <p:grpSpPr>
          <a:xfrm>
            <a:off x="396115" y="1919654"/>
            <a:ext cx="2664541" cy="3955293"/>
            <a:chOff x="473117" y="2218037"/>
            <a:chExt cx="2664541" cy="3955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64AA50-9FDD-408E-99A4-CD0BF9F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8400" l="10000" r="90000">
                          <a14:foregroundMark x1="50933" y1="20400" x2="52133" y2="22400"/>
                          <a14:foregroundMark x1="46933" y1="18800" x2="51200" y2="22400"/>
                          <a14:foregroundMark x1="48533" y1="22133" x2="48267" y2="31467"/>
                          <a14:foregroundMark x1="57467" y1="31200" x2="43867" y2="45867"/>
                          <a14:foregroundMark x1="43867" y1="45867" x2="41867" y2="46267"/>
                          <a14:foregroundMark x1="46400" y1="21067" x2="44267" y2="77867"/>
                          <a14:foregroundMark x1="48000" y1="25600" x2="36400" y2="96533"/>
                          <a14:foregroundMark x1="50000" y1="19067" x2="40267" y2="26533"/>
                          <a14:foregroundMark x1="56667" y1="20133" x2="47733" y2="14933"/>
                          <a14:foregroundMark x1="44267" y1="18933" x2="48400" y2="16533"/>
                          <a14:foregroundMark x1="55733" y1="16533" x2="53333" y2="18267"/>
                          <a14:foregroundMark x1="43867" y1="18533" x2="43600" y2="10800"/>
                          <a14:foregroundMark x1="54533" y1="26000" x2="58533" y2="36267"/>
                          <a14:foregroundMark x1="56533" y1="26267" x2="69467" y2="57733"/>
                          <a14:foregroundMark x1="61867" y1="56667" x2="53333" y2="92000"/>
                          <a14:foregroundMark x1="50133" y1="82267" x2="55467" y2="95467"/>
                          <a14:foregroundMark x1="54400" y1="90933" x2="38133" y2="98400"/>
                          <a14:foregroundMark x1="40000" y1="94267" x2="61200" y2="96800"/>
                          <a14:backgroundMark x1="62000" y1="5067" x2="78667" y2="21467"/>
                          <a14:backgroundMark x1="78667" y1="21467" x2="79067" y2="22533"/>
                          <a14:backgroundMark x1="61733" y1="23200" x2="62400" y2="26533"/>
                          <a14:backgroundMark x1="60800" y1="23467" x2="62000" y2="28133"/>
                          <a14:backgroundMark x1="60800" y1="24533" x2="59867" y2="276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7" y="3508789"/>
              <a:ext cx="2664541" cy="2664541"/>
            </a:xfrm>
            <a:prstGeom prst="rect">
              <a:avLst/>
            </a:prstGeom>
          </p:spPr>
        </p:pic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36C8421D-6955-4726-87A6-197786C7DA09}"/>
                </a:ext>
              </a:extLst>
            </p:cNvPr>
            <p:cNvSpPr/>
            <p:nvPr/>
          </p:nvSpPr>
          <p:spPr>
            <a:xfrm>
              <a:off x="1183873" y="2218037"/>
              <a:ext cx="1953785" cy="1309036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786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1" y="3927107"/>
            <a:ext cx="12192000" cy="2930893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8794" y="107950"/>
            <a:ext cx="11974412" cy="66421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471334" y="4395916"/>
            <a:ext cx="5249334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 </a:t>
            </a:r>
            <a:r>
              <a:rPr lang="en-US" altLang="ko-KR" sz="54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!</a:t>
            </a:r>
            <a:endParaRPr lang="ko-KR" altLang="en-US" sz="5400" spc="-30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80843" y="5764170"/>
            <a:ext cx="1530457" cy="542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김장한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556270" y="5591374"/>
            <a:ext cx="2983030" cy="445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010. 5309. 6725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556271" y="5954698"/>
            <a:ext cx="2798880" cy="33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88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875002"/>
            <a:ext cx="782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</a:t>
            </a:r>
          </a:p>
        </p:txBody>
      </p:sp>
    </p:spTree>
    <p:extLst>
      <p:ext uri="{BB962C8B-B14F-4D97-AF65-F5344CB8AC3E}">
        <p14:creationId xmlns:p14="http://schemas.microsoft.com/office/powerpoint/2010/main" val="149193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3013502"/>
            <a:ext cx="782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ko-KR" altLang="en-US" sz="4800" spc="-150" dirty="0" err="1">
                <a:solidFill>
                  <a:srgbClr val="92D050"/>
                </a:solidFill>
              </a:rPr>
              <a:t>솔루나</a:t>
            </a:r>
            <a:endParaRPr lang="ko-KR" altLang="en-US" sz="4800" spc="-15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53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C59D3C6-0D84-4E00-B267-8E312C028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9" t="15395" r="37072" b="33479"/>
          <a:stretch/>
        </p:blipFill>
        <p:spPr>
          <a:xfrm>
            <a:off x="4485228" y="786443"/>
            <a:ext cx="7190929" cy="5605723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이름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솔루나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장르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ko-KR" altLang="en-US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 탈출 퍼즐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2022.05 ~ 2022.11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 탈출 퍼즐 게임 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솔루나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프로젝트에 참여하여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 구역 전체를 전담 개발하였습니다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플레이어를 조작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 수집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종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기믹과의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상호작용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씬 전환 등을 구현하였습니다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467546" y="781396"/>
            <a:ext cx="7208611" cy="561077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80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28B56F83-22A7-49D0-ACF2-9AFB146C7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4" t="15494" r="28758" b="32934"/>
          <a:stretch/>
        </p:blipFill>
        <p:spPr>
          <a:xfrm>
            <a:off x="9129856" y="4174388"/>
            <a:ext cx="2554165" cy="13827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D2F157-A38D-46B3-BD68-C8EFC73EAB0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30051" y="2296471"/>
            <a:ext cx="2554165" cy="1383769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FD790B7-CFA7-40D4-8B48-4A4D469B6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85" y="4175050"/>
            <a:ext cx="2554565" cy="13829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788D6D-0DDA-4553-BFA9-FB0AD256F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84" y="2297134"/>
            <a:ext cx="2554566" cy="1383107"/>
          </a:xfrm>
          <a:prstGeom prst="rect">
            <a:avLst/>
          </a:prstGeom>
          <a:ln w="19050">
            <a:noFill/>
          </a:ln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507584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특정 아이템과 상호작용 하면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습득하여 인벤토리에 저장되도록 구현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507584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인벤토리에 저장된 아이템을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특정 객체에 사용하는 기능 구현</a:t>
            </a: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503590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아이템 저장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&amp;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 기능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33776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종 </a:t>
            </a:r>
            <a:r>
              <a:rPr lang="ko-KR" altLang="en-US" sz="1500" spc="-15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기믹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퍼즐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140D025-139B-42A8-83AD-F0BA51C0FA5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21052" t="14706" r="28994" b="32985"/>
          <a:stretch/>
        </p:blipFill>
        <p:spPr>
          <a:xfrm>
            <a:off x="3381679" y="4174388"/>
            <a:ext cx="2554554" cy="138357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64A7A4-3A4C-4FA7-B4C7-FD82CA89943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20970" t="15133" r="28872" b="33138"/>
          <a:stretch/>
        </p:blipFill>
        <p:spPr>
          <a:xfrm>
            <a:off x="3381679" y="2296669"/>
            <a:ext cx="2554554" cy="1383572"/>
          </a:xfrm>
          <a:prstGeom prst="rect">
            <a:avLst/>
          </a:prstGeom>
        </p:spPr>
      </p:pic>
      <p:sp>
        <p:nvSpPr>
          <p:cNvPr id="56" name="제목 1">
            <a:extLst>
              <a:ext uri="{FF2B5EF4-FFF2-40B4-BE49-F238E27FC236}">
                <a16:creationId xmlns:a16="http://schemas.microsoft.com/office/drawing/2014/main" id="{DA37333B-7413-44E1-A1EA-3498A1BE2629}"/>
              </a:ext>
            </a:extLst>
          </p:cNvPr>
          <p:cNvSpPr txBox="1">
            <a:spLocks/>
          </p:cNvSpPr>
          <p:nvPr/>
        </p:nvSpPr>
        <p:spPr>
          <a:xfrm>
            <a:off x="3381673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알맞은 순서대로 버튼을 클릭하면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풀리는 </a:t>
            </a:r>
            <a:r>
              <a:rPr lang="ko-KR" altLang="en-US" dirty="0" err="1">
                <a:solidFill>
                  <a:schemeClr val="tx1"/>
                </a:solidFill>
              </a:rPr>
              <a:t>기믹</a:t>
            </a:r>
            <a:r>
              <a:rPr lang="ko-KR" altLang="en-US" dirty="0">
                <a:solidFill>
                  <a:schemeClr val="tx1"/>
                </a:solidFill>
              </a:rPr>
              <a:t> 구현</a:t>
            </a: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3381673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알맞은 위치에 각 레버가 있으면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풀리는 </a:t>
            </a:r>
            <a:r>
              <a:rPr lang="ko-KR" altLang="en-US" dirty="0" err="1">
                <a:solidFill>
                  <a:schemeClr val="tx1"/>
                </a:solidFill>
              </a:rPr>
              <a:t>기믹</a:t>
            </a:r>
            <a:r>
              <a:rPr lang="ko-KR" altLang="en-US" dirty="0">
                <a:solidFill>
                  <a:schemeClr val="tx1"/>
                </a:solidFill>
              </a:rPr>
              <a:t> 구현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C96216-9123-43A9-98BB-C54F898E0E5B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55768" y="2296669"/>
            <a:ext cx="2554554" cy="138357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A0DB0B-7EBC-4108-A087-3417410AB814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255768" y="4174388"/>
            <a:ext cx="2554554" cy="1383572"/>
          </a:xfrm>
          <a:prstGeom prst="rect">
            <a:avLst/>
          </a:prstGeom>
        </p:spPr>
      </p:pic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6251768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 관련 기능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6255762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엘리베이터 등의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이동 수단 구현</a:t>
            </a: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86BC6BA7-DD8A-4CD9-B6E4-E85FB38A7B49}"/>
              </a:ext>
            </a:extLst>
          </p:cNvPr>
          <p:cNvSpPr txBox="1">
            <a:spLocks/>
          </p:cNvSpPr>
          <p:nvPr/>
        </p:nvSpPr>
        <p:spPr>
          <a:xfrm>
            <a:off x="6255762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다음 구역으로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이동할 수 있는 기능 구현</a:t>
            </a:r>
          </a:p>
        </p:txBody>
      </p:sp>
      <p:sp>
        <p:nvSpPr>
          <p:cNvPr id="69" name="제목 1">
            <a:extLst>
              <a:ext uri="{FF2B5EF4-FFF2-40B4-BE49-F238E27FC236}">
                <a16:creationId xmlns:a16="http://schemas.microsoft.com/office/drawing/2014/main" id="{260FC867-B156-4D33-8CFB-652FEE603C3D}"/>
              </a:ext>
            </a:extLst>
          </p:cNvPr>
          <p:cNvSpPr txBox="1">
            <a:spLocks/>
          </p:cNvSpPr>
          <p:nvPr/>
        </p:nvSpPr>
        <p:spPr>
          <a:xfrm>
            <a:off x="9125856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기타 기능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EA80BF40-A44B-49BD-87E3-058A71C31702}"/>
              </a:ext>
            </a:extLst>
          </p:cNvPr>
          <p:cNvSpPr txBox="1">
            <a:spLocks/>
          </p:cNvSpPr>
          <p:nvPr/>
        </p:nvSpPr>
        <p:spPr>
          <a:xfrm>
            <a:off x="9129850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일정시간 동안 기믹을 풀지 못하면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기믹의 위치를 안내하는 기능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구현 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1A76B452-61C9-4158-A3CE-4CDBEA827E93}"/>
              </a:ext>
            </a:extLst>
          </p:cNvPr>
          <p:cNvSpPr txBox="1">
            <a:spLocks/>
          </p:cNvSpPr>
          <p:nvPr/>
        </p:nvSpPr>
        <p:spPr>
          <a:xfrm>
            <a:off x="9129850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화면 상단 중앙에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err="1">
                <a:solidFill>
                  <a:schemeClr val="tx1"/>
                </a:solidFill>
              </a:rPr>
              <a:t>기믹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클리어율이</a:t>
            </a:r>
            <a:r>
              <a:rPr lang="ko-KR" altLang="en-US" dirty="0">
                <a:solidFill>
                  <a:schemeClr val="tx1"/>
                </a:solidFill>
              </a:rPr>
              <a:t> 출력되는 </a:t>
            </a:r>
            <a:r>
              <a:rPr lang="en-US" altLang="ko-KR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41952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46" y="3419416"/>
            <a:ext cx="2587273" cy="2965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B94E4CE-85D2-491B-851F-43B5ED8C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381" y="465833"/>
            <a:ext cx="4602776" cy="32289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C98BD9-7F1D-4DA2-8B0C-7C295ABF4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546" y="465834"/>
            <a:ext cx="2587273" cy="2953582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상세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7B73B-8777-4752-96BF-C3F86C5005E3}"/>
              </a:ext>
            </a:extLst>
          </p:cNvPr>
          <p:cNvSpPr/>
          <p:nvPr/>
        </p:nvSpPr>
        <p:spPr>
          <a:xfrm>
            <a:off x="4467546" y="444500"/>
            <a:ext cx="7208611" cy="594766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6750268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1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C94C8F-0947-4980-8E9B-1CD06DFF5A3F}"/>
              </a:ext>
            </a:extLst>
          </p:cNvPr>
          <p:cNvSpPr txBox="1"/>
          <p:nvPr/>
        </p:nvSpPr>
        <p:spPr>
          <a:xfrm>
            <a:off x="11405224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820D18-673F-4C36-BF1C-87754E04215B}"/>
              </a:ext>
            </a:extLst>
          </p:cNvPr>
          <p:cNvSpPr txBox="1"/>
          <p:nvPr/>
        </p:nvSpPr>
        <p:spPr>
          <a:xfrm>
            <a:off x="6759051" y="3440750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DE7814B-BC52-4648-934E-CF870074852C}"/>
              </a:ext>
            </a:extLst>
          </p:cNvPr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특정 아이템과 상호작용 하여 습득하는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오브젝트를 클릭하여 해당 오브젝트의 이름을 검사해 이름 마다 다른 작업을 실행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진행해야 하는 기믹을 화살표로 가리키는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  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현제 플레이어의 위치에서 화살표를 다음 기믹의 좌표를 바라 보도록 구현 그것에 맞춰 회전 값도 같이 설정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기믹들을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관리하는 코드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다른 기믹의 클리어 여부에 따라 해당 기믹이 작동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미 작동 하도록 설정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31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FEF93-C563-43CA-8B8A-FC808BD3114D}"/>
              </a:ext>
            </a:extLst>
          </p:cNvPr>
          <p:cNvSpPr txBox="1">
            <a:spLocks/>
          </p:cNvSpPr>
          <p:nvPr/>
        </p:nvSpPr>
        <p:spPr>
          <a:xfrm>
            <a:off x="4021667" y="1592094"/>
            <a:ext cx="7357533" cy="4749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171450" indent="-171450">
              <a:lnSpc>
                <a:spcPct val="100000"/>
              </a:lnSpc>
              <a:spcBef>
                <a:spcPct val="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10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협업 툴 활용 역량 강화</a:t>
            </a:r>
            <a:r>
              <a:rPr lang="en-US" altLang="ko-KR" sz="1200" dirty="0"/>
              <a:t>]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당시 처음 프로젝트를 작업 할 때는 깃 허브를 사용하지않고 팀 프로젝트를 진행을 하였는데 프로젝트 파일관리나 중복 작업 이러한 문제가 자꾸 일어나 이때부터 </a:t>
            </a:r>
            <a:r>
              <a:rPr lang="ko-KR" altLang="en-US" sz="1200" dirty="0" err="1">
                <a:solidFill>
                  <a:schemeClr val="bg1"/>
                </a:solidFill>
              </a:rPr>
              <a:t>재데로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깃허브를</a:t>
            </a:r>
            <a:r>
              <a:rPr lang="ko-KR" altLang="en-US" sz="1200" dirty="0">
                <a:solidFill>
                  <a:schemeClr val="bg1"/>
                </a:solidFill>
              </a:rPr>
              <a:t> 활용하여 프로젝트 작업을 </a:t>
            </a:r>
            <a:r>
              <a:rPr lang="ko-KR" altLang="en-US" sz="1200" dirty="0" err="1">
                <a:solidFill>
                  <a:schemeClr val="bg1"/>
                </a:solidFill>
              </a:rPr>
              <a:t>훨신</a:t>
            </a:r>
            <a:r>
              <a:rPr lang="ko-KR" altLang="en-US" sz="1200" dirty="0">
                <a:solidFill>
                  <a:schemeClr val="bg1"/>
                </a:solidFill>
              </a:rPr>
              <a:t> 수월하게 진행이 </a:t>
            </a:r>
            <a:r>
              <a:rPr lang="ko-KR" altLang="en-US" sz="1200" dirty="0" smtClean="0">
                <a:solidFill>
                  <a:schemeClr val="bg1"/>
                </a:solidFill>
              </a:rPr>
              <a:t>되었습니다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타 파트와의 협업 역량 강화</a:t>
            </a:r>
            <a:r>
              <a:rPr lang="en-US" altLang="ko-KR" sz="1200" dirty="0"/>
              <a:t>]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 err="1">
                <a:solidFill>
                  <a:schemeClr val="bg1"/>
                </a:solidFill>
              </a:rPr>
              <a:t>깃허브를</a:t>
            </a:r>
            <a:r>
              <a:rPr lang="ko-KR" altLang="en-US" sz="1200" dirty="0">
                <a:solidFill>
                  <a:schemeClr val="bg1"/>
                </a:solidFill>
              </a:rPr>
              <a:t> 사용을 해도 같은 파일을 </a:t>
            </a:r>
            <a:r>
              <a:rPr lang="ko-KR" altLang="en-US" sz="1200" dirty="0" err="1">
                <a:solidFill>
                  <a:schemeClr val="bg1"/>
                </a:solidFill>
              </a:rPr>
              <a:t>여러명이</a:t>
            </a:r>
            <a:r>
              <a:rPr lang="ko-KR" altLang="en-US" sz="1200" dirty="0">
                <a:solidFill>
                  <a:schemeClr val="bg1"/>
                </a:solidFill>
              </a:rPr>
              <a:t> 수정하는 경우가 나와서 </a:t>
            </a:r>
            <a:r>
              <a:rPr lang="ko-KR" altLang="en-US" sz="1200" dirty="0" err="1">
                <a:solidFill>
                  <a:schemeClr val="bg1"/>
                </a:solidFill>
              </a:rPr>
              <a:t>푸쉬</a:t>
            </a:r>
            <a:r>
              <a:rPr lang="ko-KR" altLang="en-US" sz="1200" dirty="0">
                <a:solidFill>
                  <a:schemeClr val="bg1"/>
                </a:solidFill>
              </a:rPr>
              <a:t> 할 때 파일이 충돌하거나 하는 문제도 </a:t>
            </a:r>
            <a:r>
              <a:rPr lang="ko-KR" altLang="en-US" sz="1200" dirty="0" smtClean="0">
                <a:solidFill>
                  <a:schemeClr val="bg1"/>
                </a:solidFill>
              </a:rPr>
              <a:t>일어났었습니다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그래서 파일을 수정 할 때는 메신저로 미리 수정할 파일을 공지하고 수정한부분을 주석을 통해 표기하여 수정한 곳을 알기 쉽게 하는 팀 자체 룰을 만들기도 </a:t>
            </a:r>
            <a:r>
              <a:rPr lang="ko-KR" altLang="en-US" sz="1200" dirty="0" smtClean="0">
                <a:solidFill>
                  <a:schemeClr val="bg1"/>
                </a:solidFill>
              </a:rPr>
              <a:t>하였습니다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타 파트와의 협업 역량 강화</a:t>
            </a:r>
            <a:r>
              <a:rPr lang="en-US" altLang="ko-KR" sz="1200" dirty="0"/>
              <a:t>]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3D</a:t>
            </a:r>
            <a:r>
              <a:rPr lang="ko-KR" altLang="en-US" sz="1200" dirty="0">
                <a:solidFill>
                  <a:schemeClr val="bg1"/>
                </a:solidFill>
              </a:rPr>
              <a:t>게임 프로젝트를 </a:t>
            </a:r>
            <a:r>
              <a:rPr lang="ko-KR" altLang="en-US" sz="1200" dirty="0" err="1">
                <a:solidFill>
                  <a:schemeClr val="bg1"/>
                </a:solidFill>
              </a:rPr>
              <a:t>한건</a:t>
            </a:r>
            <a:r>
              <a:rPr lang="ko-KR" altLang="en-US" sz="1200" dirty="0">
                <a:solidFill>
                  <a:schemeClr val="bg1"/>
                </a:solidFill>
              </a:rPr>
              <a:t> 처음이 였지만 최대한 공부하면서 기획자 분들에 요구에 맞춰 게임을 </a:t>
            </a:r>
            <a:r>
              <a:rPr lang="ko-KR" altLang="en-US" sz="1200" dirty="0" smtClean="0">
                <a:solidFill>
                  <a:schemeClr val="bg1"/>
                </a:solidFill>
              </a:rPr>
              <a:t>제작하였습니다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01A75F-B44B-4836-A8B0-7BC25DDA339A}"/>
              </a:ext>
            </a:extLst>
          </p:cNvPr>
          <p:cNvGrpSpPr/>
          <p:nvPr/>
        </p:nvGrpSpPr>
        <p:grpSpPr>
          <a:xfrm>
            <a:off x="396115" y="1919654"/>
            <a:ext cx="2664541" cy="3955293"/>
            <a:chOff x="473117" y="2218037"/>
            <a:chExt cx="2664541" cy="3955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64AA50-9FDD-408E-99A4-CD0BF9F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8400" l="10000" r="90000">
                          <a14:foregroundMark x1="50933" y1="20400" x2="52133" y2="22400"/>
                          <a14:foregroundMark x1="46933" y1="18800" x2="51200" y2="22400"/>
                          <a14:foregroundMark x1="48533" y1="22133" x2="48267" y2="31467"/>
                          <a14:foregroundMark x1="57467" y1="31200" x2="43867" y2="45867"/>
                          <a14:foregroundMark x1="43867" y1="45867" x2="41867" y2="46267"/>
                          <a14:foregroundMark x1="46400" y1="21067" x2="44267" y2="77867"/>
                          <a14:foregroundMark x1="48000" y1="25600" x2="36400" y2="96533"/>
                          <a14:foregroundMark x1="50000" y1="19067" x2="40267" y2="26533"/>
                          <a14:foregroundMark x1="56667" y1="20133" x2="47733" y2="14933"/>
                          <a14:foregroundMark x1="44267" y1="18933" x2="48400" y2="16533"/>
                          <a14:foregroundMark x1="55733" y1="16533" x2="53333" y2="18267"/>
                          <a14:foregroundMark x1="43867" y1="18533" x2="43600" y2="10800"/>
                          <a14:foregroundMark x1="54533" y1="26000" x2="58533" y2="36267"/>
                          <a14:foregroundMark x1="56533" y1="26267" x2="69467" y2="57733"/>
                          <a14:foregroundMark x1="61867" y1="56667" x2="53333" y2="92000"/>
                          <a14:foregroundMark x1="50133" y1="82267" x2="55467" y2="95467"/>
                          <a14:foregroundMark x1="54400" y1="90933" x2="38133" y2="98400"/>
                          <a14:foregroundMark x1="40000" y1="94267" x2="61200" y2="96800"/>
                          <a14:backgroundMark x1="62000" y1="5067" x2="78667" y2="21467"/>
                          <a14:backgroundMark x1="78667" y1="21467" x2="79067" y2="22533"/>
                          <a14:backgroundMark x1="61733" y1="23200" x2="62400" y2="26533"/>
                          <a14:backgroundMark x1="60800" y1="23467" x2="62000" y2="28133"/>
                          <a14:backgroundMark x1="60800" y1="24533" x2="59867" y2="276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7" y="3508789"/>
              <a:ext cx="2664541" cy="2664541"/>
            </a:xfrm>
            <a:prstGeom prst="rect">
              <a:avLst/>
            </a:prstGeom>
          </p:spPr>
        </p:pic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36C8421D-6955-4726-87A6-197786C7DA09}"/>
                </a:ext>
              </a:extLst>
            </p:cNvPr>
            <p:cNvSpPr/>
            <p:nvPr/>
          </p:nvSpPr>
          <p:spPr>
            <a:xfrm>
              <a:off x="1183873" y="2218037"/>
              <a:ext cx="1953785" cy="1309036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9291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1781</Words>
  <Application>Microsoft Office PowerPoint</Application>
  <PresentationFormat>와이드스크린</PresentationFormat>
  <Paragraphs>310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Adobe 고딕 Std B</vt:lpstr>
      <vt:lpstr>맑은 고딕</vt:lpstr>
      <vt:lpstr>에스코어</vt:lpstr>
      <vt:lpstr>에스코어 드림 3 Light</vt:lpstr>
      <vt:lpstr>에스코어 드림 5 Medium</vt:lpstr>
      <vt:lpstr>에스코어 드림 7 ExtraBold</vt:lpstr>
      <vt:lpstr>에스코어 드림 9 Black</vt:lpstr>
      <vt:lpstr>Adobe Hebrew</vt:lpstr>
      <vt:lpstr>Arial</vt:lpstr>
      <vt:lpstr>Office 테마</vt:lpstr>
      <vt:lpstr>Game Programmer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개요</dc:title>
  <dc:creator>MikangMark</dc:creator>
  <cp:lastModifiedBy>kimjh741963</cp:lastModifiedBy>
  <cp:revision>237</cp:revision>
  <dcterms:created xsi:type="dcterms:W3CDTF">2023-10-18T04:18:15Z</dcterms:created>
  <dcterms:modified xsi:type="dcterms:W3CDTF">2023-12-03T05:36:43Z</dcterms:modified>
</cp:coreProperties>
</file>